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9"/>
  </p:notes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Yeon Sung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연성" panose="020B0600000101010101" pitchFamily="50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037E48-C328-4DA6-AEBC-4D78C9CE4163}">
  <a:tblStyle styleId="{03037E48-C328-4DA6-AEBC-4D78C9CE4163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DD4EA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BF5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6F6BC1-8971-4A72-BDC0-15AD3F699C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2C7051-D0F1-4260-8EBC-14ACD6718DD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46C680-5089-4A5B-91BE-BFC57D3644FC}" styleName="Table_3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4660"/>
  </p:normalViewPr>
  <p:slideViewPr>
    <p:cSldViewPr snapToGrid="0">
      <p:cViewPr>
        <p:scale>
          <a:sx n="66" d="100"/>
          <a:sy n="66" d="100"/>
        </p:scale>
        <p:origin x="723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46593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9b5e917b0_7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99b5e917b0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9b5e917b0_7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99b5e917b0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9b5e917b0_7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99b5e917b0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9b5e917b0_5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99b5e917b0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9b5e917b0_5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99b5e917b0_5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9b5e917b0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99b5e917b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9b5e917b0_5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99b5e917b0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9b5e917b0_5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99b5e917b0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9b5e917b0_5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99b5e917b0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9b5e917b0_6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99b5e917b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99b5e917b0_6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99b5e917b0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c758ab6f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9c758ab6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9c758ab6f3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9c758ab6f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c758ab6f3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9c758ab6f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b5e917b0_6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99b5e917b0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9b5e917b0_5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99b5e917b0_5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9b5e917b0_8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99b5e917b0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0884764" y="6400413"/>
            <a:ext cx="4690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C4"/>
            </a:gs>
            <a:gs pos="100000">
              <a:srgbClr val="777883"/>
            </a:gs>
          </a:gsLst>
          <a:lin ang="27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884764" y="6400413"/>
            <a:ext cx="4690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38"/>
          <p:cNvGrpSpPr/>
          <p:nvPr/>
        </p:nvGrpSpPr>
        <p:grpSpPr>
          <a:xfrm>
            <a:off x="3635681" y="967824"/>
            <a:ext cx="2346022" cy="4014258"/>
            <a:chOff x="0" y="0"/>
            <a:chExt cx="2346021" cy="4014256"/>
          </a:xfrm>
        </p:grpSpPr>
        <p:sp>
          <p:nvSpPr>
            <p:cNvPr id="94" name="양쪽 모서리가 둥근 사각형 46"/>
            <p:cNvSpPr/>
            <p:nvPr/>
          </p:nvSpPr>
          <p:spPr>
            <a:xfrm rot="16200000">
              <a:off x="-834118" y="834117"/>
              <a:ext cx="4014258" cy="234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" y="0"/>
                  </a:moveTo>
                  <a:lnTo>
                    <a:pt x="19947" y="0"/>
                  </a:lnTo>
                  <a:cubicBezTo>
                    <a:pt x="20860" y="0"/>
                    <a:pt x="21600" y="1266"/>
                    <a:pt x="21600" y="2828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2828"/>
                  </a:lnTo>
                  <a:cubicBezTo>
                    <a:pt x="0" y="1266"/>
                    <a:pt x="740" y="0"/>
                    <a:pt x="165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292100" dist="38100" rotWithShape="0">
                <a:srgbClr val="FFCCCC">
                  <a:alpha val="16863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98" name="그룹 47"/>
            <p:cNvGrpSpPr/>
            <p:nvPr/>
          </p:nvGrpSpPr>
          <p:grpSpPr>
            <a:xfrm>
              <a:off x="157922" y="253291"/>
              <a:ext cx="216001" cy="157690"/>
              <a:chOff x="0" y="0"/>
              <a:chExt cx="215999" cy="157689"/>
            </a:xfrm>
          </p:grpSpPr>
          <p:sp>
            <p:nvSpPr>
              <p:cNvPr id="95" name="모서리가 둥근 직사각형 48"/>
              <p:cNvSpPr/>
              <p:nvPr/>
            </p:nvSpPr>
            <p:spPr>
              <a:xfrm>
                <a:off x="0" y="0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96" name="모서리가 둥근 직사각형 49"/>
              <p:cNvSpPr/>
              <p:nvPr/>
            </p:nvSpPr>
            <p:spPr>
              <a:xfrm>
                <a:off x="0" y="69844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97" name="모서리가 둥근 직사각형 50"/>
              <p:cNvSpPr/>
              <p:nvPr/>
            </p:nvSpPr>
            <p:spPr>
              <a:xfrm>
                <a:off x="0" y="139689"/>
                <a:ext cx="216000" cy="18001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aphicFrame>
        <p:nvGraphicFramePr>
          <p:cNvPr id="100" name="표 52"/>
          <p:cNvGraphicFramePr/>
          <p:nvPr/>
        </p:nvGraphicFramePr>
        <p:xfrm>
          <a:off x="3635680" y="1894127"/>
          <a:ext cx="531847" cy="533556"/>
        </p:xfrm>
        <a:graphic>
          <a:graphicData uri="http://schemas.openxmlformats.org/drawingml/2006/table">
            <a:tbl>
              <a:tblPr bandRow="1"/>
              <a:tblGrid>
                <a:gridCol w="531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algn="l">
                        <a:defRPr sz="100" b="1">
                          <a:solidFill>
                            <a:srgbClr val="FFFFFF"/>
                          </a:solidFill>
                        </a:defRPr>
                      </a:pPr>
                      <a:endParaRPr dirty="0">
                        <a:latin typeface="배달의민족 연성" panose="020B0600000101010101" pitchFamily="50" charset="-127"/>
                      </a:endParaRPr>
                    </a:p>
                  </a:txBody>
                  <a:tcPr marL="0" marR="0" marT="0" marB="0" horzOverflow="overflow">
                    <a:lnL w="6350">
                      <a:solidFill>
                        <a:srgbClr val="FFFFFF"/>
                      </a:solidFill>
                    </a:lnL>
                    <a:lnR w="28575">
                      <a:solidFill>
                        <a:srgbClr val="222A35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62626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3"/>
          <p:cNvGraphicFramePr/>
          <p:nvPr/>
        </p:nvGraphicFramePr>
        <p:xfrm>
          <a:off x="4200249" y="1801796"/>
          <a:ext cx="714650" cy="2563708"/>
        </p:xfrm>
        <a:graphic>
          <a:graphicData uri="http://schemas.openxmlformats.org/drawingml/2006/table">
            <a:tbl>
              <a:tblPr firstRow="1" bandRow="1"/>
              <a:tblGrid>
                <a:gridCol w="7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400" dirty="0" err="1">
                          <a:solidFill>
                            <a:srgbClr val="595959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김난영</a:t>
                      </a:r>
                      <a:endParaRPr sz="1400" dirty="0">
                        <a:solidFill>
                          <a:srgbClr val="595959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김혜윤</a:t>
                      </a:r>
                      <a:endParaRPr sz="1400" dirty="0">
                        <a:solidFill>
                          <a:srgbClr val="40404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이영주</a:t>
                      </a:r>
                      <a:endParaRPr lang="en-US" altLang="ko-KR" sz="1400" dirty="0">
                        <a:solidFill>
                          <a:srgbClr val="40404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7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40404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8" name="그룹 74"/>
          <p:cNvGrpSpPr/>
          <p:nvPr/>
        </p:nvGrpSpPr>
        <p:grpSpPr>
          <a:xfrm>
            <a:off x="3771174" y="2028964"/>
            <a:ext cx="260859" cy="260859"/>
            <a:chOff x="0" y="0"/>
            <a:chExt cx="260858" cy="260858"/>
          </a:xfrm>
        </p:grpSpPr>
        <p:sp>
          <p:nvSpPr>
            <p:cNvPr id="102" name="타원 75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07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03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4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5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06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pSp>
        <p:nvGrpSpPr>
          <p:cNvPr id="115" name="그룹 81"/>
          <p:cNvGrpSpPr/>
          <p:nvPr/>
        </p:nvGrpSpPr>
        <p:grpSpPr>
          <a:xfrm>
            <a:off x="3770558" y="2658747"/>
            <a:ext cx="260860" cy="260859"/>
            <a:chOff x="0" y="0"/>
            <a:chExt cx="260858" cy="260858"/>
          </a:xfrm>
        </p:grpSpPr>
        <p:sp>
          <p:nvSpPr>
            <p:cNvPr id="109" name="타원 82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14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10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1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2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3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grpSp>
        <p:nvGrpSpPr>
          <p:cNvPr id="122" name="그룹 88"/>
          <p:cNvGrpSpPr/>
          <p:nvPr/>
        </p:nvGrpSpPr>
        <p:grpSpPr>
          <a:xfrm>
            <a:off x="3769943" y="3288531"/>
            <a:ext cx="260859" cy="260859"/>
            <a:chOff x="0" y="0"/>
            <a:chExt cx="260858" cy="260858"/>
          </a:xfrm>
        </p:grpSpPr>
        <p:sp>
          <p:nvSpPr>
            <p:cNvPr id="116" name="타원 89"/>
            <p:cNvSpPr/>
            <p:nvPr/>
          </p:nvSpPr>
          <p:spPr>
            <a:xfrm>
              <a:off x="-1" y="-1"/>
              <a:ext cx="260860" cy="260860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/>
            </a:p>
          </p:txBody>
        </p:sp>
        <p:grpSp>
          <p:nvGrpSpPr>
            <p:cNvPr id="121" name="Group 20"/>
            <p:cNvGrpSpPr/>
            <p:nvPr/>
          </p:nvGrpSpPr>
          <p:grpSpPr>
            <a:xfrm>
              <a:off x="80419" y="61224"/>
              <a:ext cx="98790" cy="134755"/>
              <a:chOff x="0" y="0"/>
              <a:chExt cx="98788" cy="134753"/>
            </a:xfrm>
          </p:grpSpPr>
          <p:sp>
            <p:nvSpPr>
              <p:cNvPr id="117" name="Freeform 22"/>
              <p:cNvSpPr/>
              <p:nvPr/>
            </p:nvSpPr>
            <p:spPr>
              <a:xfrm>
                <a:off x="15023" y="-1"/>
                <a:ext cx="68743" cy="80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6" y="5550"/>
                    </a:moveTo>
                    <a:lnTo>
                      <a:pt x="6290" y="6073"/>
                    </a:lnTo>
                    <a:lnTo>
                      <a:pt x="5783" y="6618"/>
                    </a:lnTo>
                    <a:lnTo>
                      <a:pt x="5329" y="7174"/>
                    </a:lnTo>
                    <a:lnTo>
                      <a:pt x="4926" y="7741"/>
                    </a:lnTo>
                    <a:lnTo>
                      <a:pt x="4575" y="8309"/>
                    </a:lnTo>
                    <a:lnTo>
                      <a:pt x="4276" y="8865"/>
                    </a:lnTo>
                    <a:lnTo>
                      <a:pt x="4016" y="9421"/>
                    </a:lnTo>
                    <a:lnTo>
                      <a:pt x="3782" y="9955"/>
                    </a:lnTo>
                    <a:lnTo>
                      <a:pt x="3600" y="10466"/>
                    </a:lnTo>
                    <a:lnTo>
                      <a:pt x="3431" y="10945"/>
                    </a:lnTo>
                    <a:lnTo>
                      <a:pt x="3314" y="11378"/>
                    </a:lnTo>
                    <a:lnTo>
                      <a:pt x="3210" y="11779"/>
                    </a:lnTo>
                    <a:lnTo>
                      <a:pt x="3132" y="12135"/>
                    </a:lnTo>
                    <a:lnTo>
                      <a:pt x="3249" y="12769"/>
                    </a:lnTo>
                    <a:lnTo>
                      <a:pt x="3418" y="13414"/>
                    </a:lnTo>
                    <a:lnTo>
                      <a:pt x="3639" y="14048"/>
                    </a:lnTo>
                    <a:lnTo>
                      <a:pt x="3886" y="14682"/>
                    </a:lnTo>
                    <a:lnTo>
                      <a:pt x="4185" y="15294"/>
                    </a:lnTo>
                    <a:lnTo>
                      <a:pt x="4510" y="15894"/>
                    </a:lnTo>
                    <a:lnTo>
                      <a:pt x="4874" y="16461"/>
                    </a:lnTo>
                    <a:lnTo>
                      <a:pt x="5277" y="17018"/>
                    </a:lnTo>
                    <a:lnTo>
                      <a:pt x="5718" y="17529"/>
                    </a:lnTo>
                    <a:lnTo>
                      <a:pt x="6186" y="18019"/>
                    </a:lnTo>
                    <a:lnTo>
                      <a:pt x="6667" y="18452"/>
                    </a:lnTo>
                    <a:lnTo>
                      <a:pt x="7187" y="18853"/>
                    </a:lnTo>
                    <a:lnTo>
                      <a:pt x="7720" y="19198"/>
                    </a:lnTo>
                    <a:lnTo>
                      <a:pt x="8292" y="19498"/>
                    </a:lnTo>
                    <a:lnTo>
                      <a:pt x="8877" y="19731"/>
                    </a:lnTo>
                    <a:lnTo>
                      <a:pt x="9474" y="19898"/>
                    </a:lnTo>
                    <a:lnTo>
                      <a:pt x="10098" y="20021"/>
                    </a:lnTo>
                    <a:lnTo>
                      <a:pt x="10722" y="20054"/>
                    </a:lnTo>
                    <a:lnTo>
                      <a:pt x="11372" y="20021"/>
                    </a:lnTo>
                    <a:lnTo>
                      <a:pt x="11983" y="19898"/>
                    </a:lnTo>
                    <a:lnTo>
                      <a:pt x="12581" y="19731"/>
                    </a:lnTo>
                    <a:lnTo>
                      <a:pt x="13165" y="19498"/>
                    </a:lnTo>
                    <a:lnTo>
                      <a:pt x="13724" y="19198"/>
                    </a:lnTo>
                    <a:lnTo>
                      <a:pt x="14283" y="18853"/>
                    </a:lnTo>
                    <a:lnTo>
                      <a:pt x="14803" y="18452"/>
                    </a:lnTo>
                    <a:lnTo>
                      <a:pt x="15284" y="18007"/>
                    </a:lnTo>
                    <a:lnTo>
                      <a:pt x="15752" y="17529"/>
                    </a:lnTo>
                    <a:lnTo>
                      <a:pt x="16181" y="17006"/>
                    </a:lnTo>
                    <a:lnTo>
                      <a:pt x="16583" y="16461"/>
                    </a:lnTo>
                    <a:lnTo>
                      <a:pt x="16960" y="15883"/>
                    </a:lnTo>
                    <a:lnTo>
                      <a:pt x="17285" y="15282"/>
                    </a:lnTo>
                    <a:lnTo>
                      <a:pt x="17584" y="14671"/>
                    </a:lnTo>
                    <a:lnTo>
                      <a:pt x="17831" y="14037"/>
                    </a:lnTo>
                    <a:lnTo>
                      <a:pt x="18039" y="13403"/>
                    </a:lnTo>
                    <a:lnTo>
                      <a:pt x="18208" y="12758"/>
                    </a:lnTo>
                    <a:lnTo>
                      <a:pt x="18338" y="12112"/>
                    </a:lnTo>
                    <a:lnTo>
                      <a:pt x="18403" y="11478"/>
                    </a:lnTo>
                    <a:lnTo>
                      <a:pt x="18429" y="10833"/>
                    </a:lnTo>
                    <a:lnTo>
                      <a:pt x="18416" y="10055"/>
                    </a:lnTo>
                    <a:lnTo>
                      <a:pt x="18377" y="9321"/>
                    </a:lnTo>
                    <a:lnTo>
                      <a:pt x="17402" y="9332"/>
                    </a:lnTo>
                    <a:lnTo>
                      <a:pt x="16453" y="9298"/>
                    </a:lnTo>
                    <a:lnTo>
                      <a:pt x="15570" y="9232"/>
                    </a:lnTo>
                    <a:lnTo>
                      <a:pt x="14725" y="9120"/>
                    </a:lnTo>
                    <a:lnTo>
                      <a:pt x="13906" y="8987"/>
                    </a:lnTo>
                    <a:lnTo>
                      <a:pt x="13152" y="8831"/>
                    </a:lnTo>
                    <a:lnTo>
                      <a:pt x="12425" y="8642"/>
                    </a:lnTo>
                    <a:lnTo>
                      <a:pt x="11736" y="8420"/>
                    </a:lnTo>
                    <a:lnTo>
                      <a:pt x="11086" y="8197"/>
                    </a:lnTo>
                    <a:lnTo>
                      <a:pt x="10475" y="7930"/>
                    </a:lnTo>
                    <a:lnTo>
                      <a:pt x="9903" y="7675"/>
                    </a:lnTo>
                    <a:lnTo>
                      <a:pt x="9370" y="7385"/>
                    </a:lnTo>
                    <a:lnTo>
                      <a:pt x="8864" y="7096"/>
                    </a:lnTo>
                    <a:lnTo>
                      <a:pt x="8396" y="6785"/>
                    </a:lnTo>
                    <a:lnTo>
                      <a:pt x="7954" y="6484"/>
                    </a:lnTo>
                    <a:lnTo>
                      <a:pt x="7551" y="6173"/>
                    </a:lnTo>
                    <a:lnTo>
                      <a:pt x="7174" y="5862"/>
                    </a:lnTo>
                    <a:lnTo>
                      <a:pt x="6836" y="5550"/>
                    </a:lnTo>
                    <a:close/>
                    <a:moveTo>
                      <a:pt x="10501" y="0"/>
                    </a:moveTo>
                    <a:lnTo>
                      <a:pt x="11060" y="33"/>
                    </a:lnTo>
                    <a:lnTo>
                      <a:pt x="11658" y="122"/>
                    </a:lnTo>
                    <a:lnTo>
                      <a:pt x="12269" y="256"/>
                    </a:lnTo>
                    <a:lnTo>
                      <a:pt x="12905" y="434"/>
                    </a:lnTo>
                    <a:lnTo>
                      <a:pt x="13568" y="667"/>
                    </a:lnTo>
                    <a:lnTo>
                      <a:pt x="14257" y="957"/>
                    </a:lnTo>
                    <a:lnTo>
                      <a:pt x="14972" y="1312"/>
                    </a:lnTo>
                    <a:lnTo>
                      <a:pt x="15323" y="1502"/>
                    </a:lnTo>
                    <a:lnTo>
                      <a:pt x="15700" y="1724"/>
                    </a:lnTo>
                    <a:lnTo>
                      <a:pt x="16103" y="1991"/>
                    </a:lnTo>
                    <a:lnTo>
                      <a:pt x="16518" y="2280"/>
                    </a:lnTo>
                    <a:lnTo>
                      <a:pt x="16947" y="2592"/>
                    </a:lnTo>
                    <a:lnTo>
                      <a:pt x="17337" y="2903"/>
                    </a:lnTo>
                    <a:lnTo>
                      <a:pt x="17714" y="3248"/>
                    </a:lnTo>
                    <a:lnTo>
                      <a:pt x="18039" y="3593"/>
                    </a:lnTo>
                    <a:lnTo>
                      <a:pt x="18312" y="3926"/>
                    </a:lnTo>
                    <a:lnTo>
                      <a:pt x="18624" y="4327"/>
                    </a:lnTo>
                    <a:lnTo>
                      <a:pt x="18910" y="4772"/>
                    </a:lnTo>
                    <a:lnTo>
                      <a:pt x="19170" y="5250"/>
                    </a:lnTo>
                    <a:lnTo>
                      <a:pt x="19404" y="5773"/>
                    </a:lnTo>
                    <a:lnTo>
                      <a:pt x="19612" y="6340"/>
                    </a:lnTo>
                    <a:lnTo>
                      <a:pt x="19806" y="6963"/>
                    </a:lnTo>
                    <a:lnTo>
                      <a:pt x="19949" y="7619"/>
                    </a:lnTo>
                    <a:lnTo>
                      <a:pt x="20079" y="8331"/>
                    </a:lnTo>
                    <a:lnTo>
                      <a:pt x="20157" y="9087"/>
                    </a:lnTo>
                    <a:lnTo>
                      <a:pt x="20209" y="9921"/>
                    </a:lnTo>
                    <a:lnTo>
                      <a:pt x="20443" y="10010"/>
                    </a:lnTo>
                    <a:lnTo>
                      <a:pt x="20664" y="10122"/>
                    </a:lnTo>
                    <a:lnTo>
                      <a:pt x="20859" y="10255"/>
                    </a:lnTo>
                    <a:lnTo>
                      <a:pt x="21041" y="10444"/>
                    </a:lnTo>
                    <a:lnTo>
                      <a:pt x="21210" y="10644"/>
                    </a:lnTo>
                    <a:lnTo>
                      <a:pt x="21340" y="10889"/>
                    </a:lnTo>
                    <a:lnTo>
                      <a:pt x="21457" y="11156"/>
                    </a:lnTo>
                    <a:lnTo>
                      <a:pt x="21535" y="11478"/>
                    </a:lnTo>
                    <a:lnTo>
                      <a:pt x="21587" y="11834"/>
                    </a:lnTo>
                    <a:lnTo>
                      <a:pt x="21600" y="12257"/>
                    </a:lnTo>
                    <a:lnTo>
                      <a:pt x="21574" y="12713"/>
                    </a:lnTo>
                    <a:lnTo>
                      <a:pt x="21509" y="13158"/>
                    </a:lnTo>
                    <a:lnTo>
                      <a:pt x="21418" y="13547"/>
                    </a:lnTo>
                    <a:lnTo>
                      <a:pt x="21288" y="13903"/>
                    </a:lnTo>
                    <a:lnTo>
                      <a:pt x="21119" y="14215"/>
                    </a:lnTo>
                    <a:lnTo>
                      <a:pt x="20937" y="14504"/>
                    </a:lnTo>
                    <a:lnTo>
                      <a:pt x="20729" y="14737"/>
                    </a:lnTo>
                    <a:lnTo>
                      <a:pt x="20495" y="14949"/>
                    </a:lnTo>
                    <a:lnTo>
                      <a:pt x="20248" y="15127"/>
                    </a:lnTo>
                    <a:lnTo>
                      <a:pt x="19975" y="15260"/>
                    </a:lnTo>
                    <a:lnTo>
                      <a:pt x="19690" y="15371"/>
                    </a:lnTo>
                    <a:lnTo>
                      <a:pt x="19404" y="15460"/>
                    </a:lnTo>
                    <a:lnTo>
                      <a:pt x="19118" y="15516"/>
                    </a:lnTo>
                    <a:lnTo>
                      <a:pt x="18780" y="16172"/>
                    </a:lnTo>
                    <a:lnTo>
                      <a:pt x="18403" y="16817"/>
                    </a:lnTo>
                    <a:lnTo>
                      <a:pt x="18000" y="17429"/>
                    </a:lnTo>
                    <a:lnTo>
                      <a:pt x="17545" y="18019"/>
                    </a:lnTo>
                    <a:lnTo>
                      <a:pt x="17064" y="18575"/>
                    </a:lnTo>
                    <a:lnTo>
                      <a:pt x="16544" y="19097"/>
                    </a:lnTo>
                    <a:lnTo>
                      <a:pt x="15999" y="19587"/>
                    </a:lnTo>
                    <a:lnTo>
                      <a:pt x="15427" y="20032"/>
                    </a:lnTo>
                    <a:lnTo>
                      <a:pt x="14829" y="20421"/>
                    </a:lnTo>
                    <a:lnTo>
                      <a:pt x="14192" y="20777"/>
                    </a:lnTo>
                    <a:lnTo>
                      <a:pt x="13542" y="21055"/>
                    </a:lnTo>
                    <a:lnTo>
                      <a:pt x="12866" y="21300"/>
                    </a:lnTo>
                    <a:lnTo>
                      <a:pt x="12178" y="21467"/>
                    </a:lnTo>
                    <a:lnTo>
                      <a:pt x="11463" y="21567"/>
                    </a:lnTo>
                    <a:lnTo>
                      <a:pt x="10722" y="21600"/>
                    </a:lnTo>
                    <a:lnTo>
                      <a:pt x="9994" y="21567"/>
                    </a:lnTo>
                    <a:lnTo>
                      <a:pt x="9279" y="21467"/>
                    </a:lnTo>
                    <a:lnTo>
                      <a:pt x="8591" y="21300"/>
                    </a:lnTo>
                    <a:lnTo>
                      <a:pt x="7902" y="21055"/>
                    </a:lnTo>
                    <a:lnTo>
                      <a:pt x="7252" y="20766"/>
                    </a:lnTo>
                    <a:lnTo>
                      <a:pt x="6628" y="20421"/>
                    </a:lnTo>
                    <a:lnTo>
                      <a:pt x="6030" y="20021"/>
                    </a:lnTo>
                    <a:lnTo>
                      <a:pt x="5445" y="19576"/>
                    </a:lnTo>
                    <a:lnTo>
                      <a:pt x="4900" y="19086"/>
                    </a:lnTo>
                    <a:lnTo>
                      <a:pt x="4380" y="18564"/>
                    </a:lnTo>
                    <a:lnTo>
                      <a:pt x="3899" y="17996"/>
                    </a:lnTo>
                    <a:lnTo>
                      <a:pt x="3457" y="17407"/>
                    </a:lnTo>
                    <a:lnTo>
                      <a:pt x="3041" y="16795"/>
                    </a:lnTo>
                    <a:lnTo>
                      <a:pt x="2664" y="16150"/>
                    </a:lnTo>
                    <a:lnTo>
                      <a:pt x="2326" y="15483"/>
                    </a:lnTo>
                    <a:lnTo>
                      <a:pt x="2027" y="15416"/>
                    </a:lnTo>
                    <a:lnTo>
                      <a:pt x="1729" y="15305"/>
                    </a:lnTo>
                    <a:lnTo>
                      <a:pt x="1443" y="15171"/>
                    </a:lnTo>
                    <a:lnTo>
                      <a:pt x="1183" y="15004"/>
                    </a:lnTo>
                    <a:lnTo>
                      <a:pt x="936" y="14793"/>
                    </a:lnTo>
                    <a:lnTo>
                      <a:pt x="715" y="14559"/>
                    </a:lnTo>
                    <a:lnTo>
                      <a:pt x="507" y="14281"/>
                    </a:lnTo>
                    <a:lnTo>
                      <a:pt x="338" y="13948"/>
                    </a:lnTo>
                    <a:lnTo>
                      <a:pt x="195" y="13581"/>
                    </a:lnTo>
                    <a:lnTo>
                      <a:pt x="91" y="13169"/>
                    </a:lnTo>
                    <a:lnTo>
                      <a:pt x="26" y="12713"/>
                    </a:lnTo>
                    <a:lnTo>
                      <a:pt x="0" y="12279"/>
                    </a:lnTo>
                    <a:lnTo>
                      <a:pt x="13" y="11879"/>
                    </a:lnTo>
                    <a:lnTo>
                      <a:pt x="52" y="11545"/>
                    </a:lnTo>
                    <a:lnTo>
                      <a:pt x="117" y="11223"/>
                    </a:lnTo>
                    <a:lnTo>
                      <a:pt x="221" y="10956"/>
                    </a:lnTo>
                    <a:lnTo>
                      <a:pt x="351" y="10722"/>
                    </a:lnTo>
                    <a:lnTo>
                      <a:pt x="494" y="10522"/>
                    </a:lnTo>
                    <a:lnTo>
                      <a:pt x="650" y="10344"/>
                    </a:lnTo>
                    <a:lnTo>
                      <a:pt x="845" y="10188"/>
                    </a:lnTo>
                    <a:lnTo>
                      <a:pt x="1040" y="10077"/>
                    </a:lnTo>
                    <a:lnTo>
                      <a:pt x="1248" y="9977"/>
                    </a:lnTo>
                    <a:lnTo>
                      <a:pt x="1274" y="9465"/>
                    </a:lnTo>
                    <a:lnTo>
                      <a:pt x="1157" y="8831"/>
                    </a:lnTo>
                    <a:lnTo>
                      <a:pt x="1105" y="8231"/>
                    </a:lnTo>
                    <a:lnTo>
                      <a:pt x="1079" y="7675"/>
                    </a:lnTo>
                    <a:lnTo>
                      <a:pt x="1105" y="7152"/>
                    </a:lnTo>
                    <a:lnTo>
                      <a:pt x="1170" y="6662"/>
                    </a:lnTo>
                    <a:lnTo>
                      <a:pt x="1274" y="6218"/>
                    </a:lnTo>
                    <a:lnTo>
                      <a:pt x="1404" y="5806"/>
                    </a:lnTo>
                    <a:lnTo>
                      <a:pt x="1560" y="5417"/>
                    </a:lnTo>
                    <a:lnTo>
                      <a:pt x="1742" y="5061"/>
                    </a:lnTo>
                    <a:lnTo>
                      <a:pt x="1936" y="4749"/>
                    </a:lnTo>
                    <a:lnTo>
                      <a:pt x="2157" y="4449"/>
                    </a:lnTo>
                    <a:lnTo>
                      <a:pt x="2378" y="4193"/>
                    </a:lnTo>
                    <a:lnTo>
                      <a:pt x="2625" y="3949"/>
                    </a:lnTo>
                    <a:lnTo>
                      <a:pt x="2859" y="3748"/>
                    </a:lnTo>
                    <a:lnTo>
                      <a:pt x="3106" y="3559"/>
                    </a:lnTo>
                    <a:lnTo>
                      <a:pt x="3340" y="3392"/>
                    </a:lnTo>
                    <a:lnTo>
                      <a:pt x="3561" y="3259"/>
                    </a:lnTo>
                    <a:lnTo>
                      <a:pt x="3769" y="3137"/>
                    </a:lnTo>
                    <a:lnTo>
                      <a:pt x="3964" y="3036"/>
                    </a:lnTo>
                    <a:lnTo>
                      <a:pt x="4432" y="2836"/>
                    </a:lnTo>
                    <a:lnTo>
                      <a:pt x="4523" y="2814"/>
                    </a:lnTo>
                    <a:lnTo>
                      <a:pt x="4575" y="2736"/>
                    </a:lnTo>
                    <a:lnTo>
                      <a:pt x="4666" y="2636"/>
                    </a:lnTo>
                    <a:lnTo>
                      <a:pt x="4770" y="2503"/>
                    </a:lnTo>
                    <a:lnTo>
                      <a:pt x="4900" y="2358"/>
                    </a:lnTo>
                    <a:lnTo>
                      <a:pt x="5069" y="2180"/>
                    </a:lnTo>
                    <a:lnTo>
                      <a:pt x="5251" y="2002"/>
                    </a:lnTo>
                    <a:lnTo>
                      <a:pt x="5705" y="1613"/>
                    </a:lnTo>
                    <a:lnTo>
                      <a:pt x="5965" y="1413"/>
                    </a:lnTo>
                    <a:lnTo>
                      <a:pt x="6251" y="1201"/>
                    </a:lnTo>
                    <a:lnTo>
                      <a:pt x="6563" y="1012"/>
                    </a:lnTo>
                    <a:lnTo>
                      <a:pt x="6901" y="823"/>
                    </a:lnTo>
                    <a:lnTo>
                      <a:pt x="7265" y="634"/>
                    </a:lnTo>
                    <a:lnTo>
                      <a:pt x="7655" y="478"/>
                    </a:lnTo>
                    <a:lnTo>
                      <a:pt x="8058" y="334"/>
                    </a:lnTo>
                    <a:lnTo>
                      <a:pt x="8513" y="211"/>
                    </a:lnTo>
                    <a:lnTo>
                      <a:pt x="8968" y="111"/>
                    </a:lnTo>
                    <a:lnTo>
                      <a:pt x="9461" y="33"/>
                    </a:lnTo>
                    <a:lnTo>
                      <a:pt x="9968" y="0"/>
                    </a:lnTo>
                    <a:lnTo>
                      <a:pt x="10501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8" name="Freeform 23"/>
              <p:cNvSpPr/>
              <p:nvPr/>
            </p:nvSpPr>
            <p:spPr>
              <a:xfrm>
                <a:off x="30501" y="39402"/>
                <a:ext cx="3778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3" y="5112"/>
                    </a:moveTo>
                    <a:lnTo>
                      <a:pt x="15681" y="5184"/>
                    </a:lnTo>
                    <a:lnTo>
                      <a:pt x="14997" y="5328"/>
                    </a:lnTo>
                    <a:lnTo>
                      <a:pt x="14455" y="5616"/>
                    </a:lnTo>
                    <a:lnTo>
                      <a:pt x="14007" y="5976"/>
                    </a:lnTo>
                    <a:lnTo>
                      <a:pt x="13653" y="6480"/>
                    </a:lnTo>
                    <a:lnTo>
                      <a:pt x="13417" y="7128"/>
                    </a:lnTo>
                    <a:lnTo>
                      <a:pt x="13229" y="7848"/>
                    </a:lnTo>
                    <a:lnTo>
                      <a:pt x="13111" y="8784"/>
                    </a:lnTo>
                    <a:lnTo>
                      <a:pt x="13064" y="9720"/>
                    </a:lnTo>
                    <a:lnTo>
                      <a:pt x="13040" y="10800"/>
                    </a:lnTo>
                    <a:lnTo>
                      <a:pt x="13064" y="11880"/>
                    </a:lnTo>
                    <a:lnTo>
                      <a:pt x="13111" y="12888"/>
                    </a:lnTo>
                    <a:lnTo>
                      <a:pt x="13229" y="13752"/>
                    </a:lnTo>
                    <a:lnTo>
                      <a:pt x="13417" y="14472"/>
                    </a:lnTo>
                    <a:lnTo>
                      <a:pt x="13653" y="15120"/>
                    </a:lnTo>
                    <a:lnTo>
                      <a:pt x="14007" y="15552"/>
                    </a:lnTo>
                    <a:lnTo>
                      <a:pt x="14455" y="16056"/>
                    </a:lnTo>
                    <a:lnTo>
                      <a:pt x="14997" y="16344"/>
                    </a:lnTo>
                    <a:lnTo>
                      <a:pt x="15681" y="16488"/>
                    </a:lnTo>
                    <a:lnTo>
                      <a:pt x="16483" y="16560"/>
                    </a:lnTo>
                    <a:lnTo>
                      <a:pt x="17308" y="16488"/>
                    </a:lnTo>
                    <a:lnTo>
                      <a:pt x="17992" y="16344"/>
                    </a:lnTo>
                    <a:lnTo>
                      <a:pt x="18558" y="16056"/>
                    </a:lnTo>
                    <a:lnTo>
                      <a:pt x="18983" y="15552"/>
                    </a:lnTo>
                    <a:lnTo>
                      <a:pt x="19336" y="15120"/>
                    </a:lnTo>
                    <a:lnTo>
                      <a:pt x="19596" y="14472"/>
                    </a:lnTo>
                    <a:lnTo>
                      <a:pt x="19784" y="13752"/>
                    </a:lnTo>
                    <a:lnTo>
                      <a:pt x="19879" y="12888"/>
                    </a:lnTo>
                    <a:lnTo>
                      <a:pt x="19949" y="11880"/>
                    </a:lnTo>
                    <a:lnTo>
                      <a:pt x="19973" y="10800"/>
                    </a:lnTo>
                    <a:lnTo>
                      <a:pt x="19949" y="9720"/>
                    </a:lnTo>
                    <a:lnTo>
                      <a:pt x="19879" y="8784"/>
                    </a:lnTo>
                    <a:lnTo>
                      <a:pt x="19784" y="7848"/>
                    </a:lnTo>
                    <a:lnTo>
                      <a:pt x="19596" y="7128"/>
                    </a:lnTo>
                    <a:lnTo>
                      <a:pt x="19336" y="6480"/>
                    </a:lnTo>
                    <a:lnTo>
                      <a:pt x="18983" y="5976"/>
                    </a:lnTo>
                    <a:lnTo>
                      <a:pt x="18558" y="5616"/>
                    </a:lnTo>
                    <a:lnTo>
                      <a:pt x="17992" y="5328"/>
                    </a:lnTo>
                    <a:lnTo>
                      <a:pt x="17308" y="5184"/>
                    </a:lnTo>
                    <a:lnTo>
                      <a:pt x="16483" y="5112"/>
                    </a:lnTo>
                    <a:close/>
                    <a:moveTo>
                      <a:pt x="5093" y="5112"/>
                    </a:moveTo>
                    <a:lnTo>
                      <a:pt x="4292" y="5184"/>
                    </a:lnTo>
                    <a:lnTo>
                      <a:pt x="3608" y="5328"/>
                    </a:lnTo>
                    <a:lnTo>
                      <a:pt x="3066" y="5616"/>
                    </a:lnTo>
                    <a:lnTo>
                      <a:pt x="2617" y="5976"/>
                    </a:lnTo>
                    <a:lnTo>
                      <a:pt x="2264" y="6480"/>
                    </a:lnTo>
                    <a:lnTo>
                      <a:pt x="2004" y="7128"/>
                    </a:lnTo>
                    <a:lnTo>
                      <a:pt x="1839" y="7848"/>
                    </a:lnTo>
                    <a:lnTo>
                      <a:pt x="1721" y="8784"/>
                    </a:lnTo>
                    <a:lnTo>
                      <a:pt x="1651" y="9720"/>
                    </a:lnTo>
                    <a:lnTo>
                      <a:pt x="1651" y="11880"/>
                    </a:lnTo>
                    <a:lnTo>
                      <a:pt x="1721" y="12888"/>
                    </a:lnTo>
                    <a:lnTo>
                      <a:pt x="1839" y="13752"/>
                    </a:lnTo>
                    <a:lnTo>
                      <a:pt x="2004" y="14472"/>
                    </a:lnTo>
                    <a:lnTo>
                      <a:pt x="2264" y="15120"/>
                    </a:lnTo>
                    <a:lnTo>
                      <a:pt x="2617" y="15552"/>
                    </a:lnTo>
                    <a:lnTo>
                      <a:pt x="3066" y="16056"/>
                    </a:lnTo>
                    <a:lnTo>
                      <a:pt x="3608" y="16344"/>
                    </a:lnTo>
                    <a:lnTo>
                      <a:pt x="4292" y="16488"/>
                    </a:lnTo>
                    <a:lnTo>
                      <a:pt x="5093" y="16560"/>
                    </a:lnTo>
                    <a:lnTo>
                      <a:pt x="5895" y="16488"/>
                    </a:lnTo>
                    <a:lnTo>
                      <a:pt x="6603" y="16344"/>
                    </a:lnTo>
                    <a:lnTo>
                      <a:pt x="7169" y="16056"/>
                    </a:lnTo>
                    <a:lnTo>
                      <a:pt x="7593" y="15552"/>
                    </a:lnTo>
                    <a:lnTo>
                      <a:pt x="7947" y="15120"/>
                    </a:lnTo>
                    <a:lnTo>
                      <a:pt x="8206" y="14472"/>
                    </a:lnTo>
                    <a:lnTo>
                      <a:pt x="8371" y="13752"/>
                    </a:lnTo>
                    <a:lnTo>
                      <a:pt x="8489" y="12888"/>
                    </a:lnTo>
                    <a:lnTo>
                      <a:pt x="8560" y="11880"/>
                    </a:lnTo>
                    <a:lnTo>
                      <a:pt x="8560" y="9720"/>
                    </a:lnTo>
                    <a:lnTo>
                      <a:pt x="8489" y="8784"/>
                    </a:lnTo>
                    <a:lnTo>
                      <a:pt x="8371" y="7848"/>
                    </a:lnTo>
                    <a:lnTo>
                      <a:pt x="8206" y="7128"/>
                    </a:lnTo>
                    <a:lnTo>
                      <a:pt x="7947" y="6480"/>
                    </a:lnTo>
                    <a:lnTo>
                      <a:pt x="7593" y="5976"/>
                    </a:lnTo>
                    <a:lnTo>
                      <a:pt x="7169" y="5616"/>
                    </a:lnTo>
                    <a:lnTo>
                      <a:pt x="6603" y="5328"/>
                    </a:lnTo>
                    <a:lnTo>
                      <a:pt x="5895" y="5184"/>
                    </a:lnTo>
                    <a:lnTo>
                      <a:pt x="5093" y="5112"/>
                    </a:lnTo>
                    <a:close/>
                    <a:moveTo>
                      <a:pt x="5093" y="0"/>
                    </a:moveTo>
                    <a:lnTo>
                      <a:pt x="5518" y="0"/>
                    </a:lnTo>
                    <a:lnTo>
                      <a:pt x="5990" y="72"/>
                    </a:lnTo>
                    <a:lnTo>
                      <a:pt x="6508" y="144"/>
                    </a:lnTo>
                    <a:lnTo>
                      <a:pt x="7027" y="360"/>
                    </a:lnTo>
                    <a:lnTo>
                      <a:pt x="7569" y="648"/>
                    </a:lnTo>
                    <a:lnTo>
                      <a:pt x="8088" y="1224"/>
                    </a:lnTo>
                    <a:lnTo>
                      <a:pt x="8583" y="1872"/>
                    </a:lnTo>
                    <a:lnTo>
                      <a:pt x="9031" y="2664"/>
                    </a:lnTo>
                    <a:lnTo>
                      <a:pt x="9432" y="3816"/>
                    </a:lnTo>
                    <a:lnTo>
                      <a:pt x="12168" y="3816"/>
                    </a:lnTo>
                    <a:lnTo>
                      <a:pt x="12569" y="2664"/>
                    </a:lnTo>
                    <a:lnTo>
                      <a:pt x="13040" y="1872"/>
                    </a:lnTo>
                    <a:lnTo>
                      <a:pt x="13535" y="1224"/>
                    </a:lnTo>
                    <a:lnTo>
                      <a:pt x="14054" y="648"/>
                    </a:lnTo>
                    <a:lnTo>
                      <a:pt x="14573" y="360"/>
                    </a:lnTo>
                    <a:lnTo>
                      <a:pt x="15092" y="144"/>
                    </a:lnTo>
                    <a:lnTo>
                      <a:pt x="15610" y="72"/>
                    </a:lnTo>
                    <a:lnTo>
                      <a:pt x="16082" y="0"/>
                    </a:lnTo>
                    <a:lnTo>
                      <a:pt x="17261" y="0"/>
                    </a:lnTo>
                    <a:lnTo>
                      <a:pt x="17662" y="72"/>
                    </a:lnTo>
                    <a:lnTo>
                      <a:pt x="18110" y="216"/>
                    </a:lnTo>
                    <a:lnTo>
                      <a:pt x="18558" y="432"/>
                    </a:lnTo>
                    <a:lnTo>
                      <a:pt x="19006" y="720"/>
                    </a:lnTo>
                    <a:lnTo>
                      <a:pt x="19454" y="1152"/>
                    </a:lnTo>
                    <a:lnTo>
                      <a:pt x="19879" y="1728"/>
                    </a:lnTo>
                    <a:lnTo>
                      <a:pt x="20279" y="2376"/>
                    </a:lnTo>
                    <a:lnTo>
                      <a:pt x="20633" y="3240"/>
                    </a:lnTo>
                    <a:lnTo>
                      <a:pt x="20963" y="4248"/>
                    </a:lnTo>
                    <a:lnTo>
                      <a:pt x="21223" y="5544"/>
                    </a:lnTo>
                    <a:lnTo>
                      <a:pt x="21411" y="7056"/>
                    </a:lnTo>
                    <a:lnTo>
                      <a:pt x="21553" y="8856"/>
                    </a:lnTo>
                    <a:lnTo>
                      <a:pt x="21600" y="10800"/>
                    </a:lnTo>
                    <a:lnTo>
                      <a:pt x="21553" y="12816"/>
                    </a:lnTo>
                    <a:lnTo>
                      <a:pt x="21411" y="14544"/>
                    </a:lnTo>
                    <a:lnTo>
                      <a:pt x="21223" y="16056"/>
                    </a:lnTo>
                    <a:lnTo>
                      <a:pt x="20963" y="17352"/>
                    </a:lnTo>
                    <a:lnTo>
                      <a:pt x="20633" y="18360"/>
                    </a:lnTo>
                    <a:lnTo>
                      <a:pt x="20279" y="19224"/>
                    </a:lnTo>
                    <a:lnTo>
                      <a:pt x="19879" y="19944"/>
                    </a:lnTo>
                    <a:lnTo>
                      <a:pt x="19454" y="20520"/>
                    </a:lnTo>
                    <a:lnTo>
                      <a:pt x="19006" y="20880"/>
                    </a:lnTo>
                    <a:lnTo>
                      <a:pt x="18558" y="21168"/>
                    </a:lnTo>
                    <a:lnTo>
                      <a:pt x="18110" y="21384"/>
                    </a:lnTo>
                    <a:lnTo>
                      <a:pt x="17662" y="21456"/>
                    </a:lnTo>
                    <a:lnTo>
                      <a:pt x="17261" y="21528"/>
                    </a:lnTo>
                    <a:lnTo>
                      <a:pt x="16860" y="21528"/>
                    </a:lnTo>
                    <a:lnTo>
                      <a:pt x="16483" y="21600"/>
                    </a:lnTo>
                    <a:lnTo>
                      <a:pt x="16153" y="21528"/>
                    </a:lnTo>
                    <a:lnTo>
                      <a:pt x="15752" y="21528"/>
                    </a:lnTo>
                    <a:lnTo>
                      <a:pt x="14903" y="21384"/>
                    </a:lnTo>
                    <a:lnTo>
                      <a:pt x="14455" y="21168"/>
                    </a:lnTo>
                    <a:lnTo>
                      <a:pt x="13983" y="20880"/>
                    </a:lnTo>
                    <a:lnTo>
                      <a:pt x="13559" y="20520"/>
                    </a:lnTo>
                    <a:lnTo>
                      <a:pt x="13134" y="19944"/>
                    </a:lnTo>
                    <a:lnTo>
                      <a:pt x="12734" y="19224"/>
                    </a:lnTo>
                    <a:lnTo>
                      <a:pt x="12356" y="18360"/>
                    </a:lnTo>
                    <a:lnTo>
                      <a:pt x="12050" y="17352"/>
                    </a:lnTo>
                    <a:lnTo>
                      <a:pt x="11790" y="16128"/>
                    </a:lnTo>
                    <a:lnTo>
                      <a:pt x="11578" y="14544"/>
                    </a:lnTo>
                    <a:lnTo>
                      <a:pt x="11460" y="12888"/>
                    </a:lnTo>
                    <a:lnTo>
                      <a:pt x="11413" y="10800"/>
                    </a:lnTo>
                    <a:lnTo>
                      <a:pt x="11437" y="9864"/>
                    </a:lnTo>
                    <a:lnTo>
                      <a:pt x="11460" y="9000"/>
                    </a:lnTo>
                    <a:lnTo>
                      <a:pt x="10140" y="9000"/>
                    </a:lnTo>
                    <a:lnTo>
                      <a:pt x="10187" y="9864"/>
                    </a:lnTo>
                    <a:lnTo>
                      <a:pt x="10187" y="10800"/>
                    </a:lnTo>
                    <a:lnTo>
                      <a:pt x="10140" y="12888"/>
                    </a:lnTo>
                    <a:lnTo>
                      <a:pt x="10022" y="14544"/>
                    </a:lnTo>
                    <a:lnTo>
                      <a:pt x="9810" y="16128"/>
                    </a:lnTo>
                    <a:lnTo>
                      <a:pt x="9550" y="17352"/>
                    </a:lnTo>
                    <a:lnTo>
                      <a:pt x="9244" y="18360"/>
                    </a:lnTo>
                    <a:lnTo>
                      <a:pt x="8890" y="19224"/>
                    </a:lnTo>
                    <a:lnTo>
                      <a:pt x="8489" y="19944"/>
                    </a:lnTo>
                    <a:lnTo>
                      <a:pt x="8065" y="20448"/>
                    </a:lnTo>
                    <a:lnTo>
                      <a:pt x="7617" y="20880"/>
                    </a:lnTo>
                    <a:lnTo>
                      <a:pt x="7169" y="21168"/>
                    </a:lnTo>
                    <a:lnTo>
                      <a:pt x="6272" y="21456"/>
                    </a:lnTo>
                    <a:lnTo>
                      <a:pt x="5848" y="21528"/>
                    </a:lnTo>
                    <a:lnTo>
                      <a:pt x="4362" y="21528"/>
                    </a:lnTo>
                    <a:lnTo>
                      <a:pt x="3938" y="21456"/>
                    </a:lnTo>
                    <a:lnTo>
                      <a:pt x="3042" y="21168"/>
                    </a:lnTo>
                    <a:lnTo>
                      <a:pt x="2594" y="20880"/>
                    </a:lnTo>
                    <a:lnTo>
                      <a:pt x="2146" y="20448"/>
                    </a:lnTo>
                    <a:lnTo>
                      <a:pt x="1721" y="19944"/>
                    </a:lnTo>
                    <a:lnTo>
                      <a:pt x="1344" y="19224"/>
                    </a:lnTo>
                    <a:lnTo>
                      <a:pt x="967" y="18360"/>
                    </a:lnTo>
                    <a:lnTo>
                      <a:pt x="637" y="17280"/>
                    </a:lnTo>
                    <a:lnTo>
                      <a:pt x="377" y="16056"/>
                    </a:lnTo>
                    <a:lnTo>
                      <a:pt x="165" y="14544"/>
                    </a:lnTo>
                    <a:lnTo>
                      <a:pt x="47" y="12816"/>
                    </a:lnTo>
                    <a:lnTo>
                      <a:pt x="0" y="10800"/>
                    </a:lnTo>
                    <a:lnTo>
                      <a:pt x="47" y="8784"/>
                    </a:lnTo>
                    <a:lnTo>
                      <a:pt x="165" y="7056"/>
                    </a:lnTo>
                    <a:lnTo>
                      <a:pt x="377" y="5544"/>
                    </a:lnTo>
                    <a:lnTo>
                      <a:pt x="637" y="4248"/>
                    </a:lnTo>
                    <a:lnTo>
                      <a:pt x="967" y="3240"/>
                    </a:lnTo>
                    <a:lnTo>
                      <a:pt x="1344" y="2376"/>
                    </a:lnTo>
                    <a:lnTo>
                      <a:pt x="1721" y="1656"/>
                    </a:lnTo>
                    <a:lnTo>
                      <a:pt x="2146" y="1152"/>
                    </a:lnTo>
                    <a:lnTo>
                      <a:pt x="2594" y="720"/>
                    </a:lnTo>
                    <a:lnTo>
                      <a:pt x="3042" y="432"/>
                    </a:lnTo>
                    <a:lnTo>
                      <a:pt x="3490" y="216"/>
                    </a:lnTo>
                    <a:lnTo>
                      <a:pt x="3938" y="72"/>
                    </a:lnTo>
                    <a:lnTo>
                      <a:pt x="4362" y="0"/>
                    </a:lnTo>
                    <a:lnTo>
                      <a:pt x="5093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19" name="Freeform 24"/>
              <p:cNvSpPr/>
              <p:nvPr/>
            </p:nvSpPr>
            <p:spPr>
              <a:xfrm>
                <a:off x="0" y="78302"/>
                <a:ext cx="98790" cy="56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74" y="11149"/>
                    </a:moveTo>
                    <a:lnTo>
                      <a:pt x="16211" y="11181"/>
                    </a:lnTo>
                    <a:lnTo>
                      <a:pt x="16049" y="11261"/>
                    </a:lnTo>
                    <a:lnTo>
                      <a:pt x="15895" y="11435"/>
                    </a:lnTo>
                    <a:lnTo>
                      <a:pt x="15760" y="11642"/>
                    </a:lnTo>
                    <a:lnTo>
                      <a:pt x="14352" y="14358"/>
                    </a:lnTo>
                    <a:lnTo>
                      <a:pt x="18396" y="14358"/>
                    </a:lnTo>
                    <a:lnTo>
                      <a:pt x="16988" y="11642"/>
                    </a:lnTo>
                    <a:lnTo>
                      <a:pt x="16852" y="11419"/>
                    </a:lnTo>
                    <a:lnTo>
                      <a:pt x="16708" y="11261"/>
                    </a:lnTo>
                    <a:lnTo>
                      <a:pt x="16545" y="11165"/>
                    </a:lnTo>
                    <a:lnTo>
                      <a:pt x="16374" y="11149"/>
                    </a:lnTo>
                    <a:close/>
                    <a:moveTo>
                      <a:pt x="15778" y="0"/>
                    </a:moveTo>
                    <a:lnTo>
                      <a:pt x="16527" y="318"/>
                    </a:lnTo>
                    <a:lnTo>
                      <a:pt x="17078" y="604"/>
                    </a:lnTo>
                    <a:lnTo>
                      <a:pt x="17601" y="969"/>
                    </a:lnTo>
                    <a:lnTo>
                      <a:pt x="18098" y="1398"/>
                    </a:lnTo>
                    <a:lnTo>
                      <a:pt x="18567" y="1922"/>
                    </a:lnTo>
                    <a:lnTo>
                      <a:pt x="19018" y="2494"/>
                    </a:lnTo>
                    <a:lnTo>
                      <a:pt x="19443" y="3113"/>
                    </a:lnTo>
                    <a:lnTo>
                      <a:pt x="19822" y="3796"/>
                    </a:lnTo>
                    <a:lnTo>
                      <a:pt x="20174" y="4542"/>
                    </a:lnTo>
                    <a:lnTo>
                      <a:pt x="20490" y="5336"/>
                    </a:lnTo>
                    <a:lnTo>
                      <a:pt x="20770" y="6162"/>
                    </a:lnTo>
                    <a:lnTo>
                      <a:pt x="21013" y="7036"/>
                    </a:lnTo>
                    <a:lnTo>
                      <a:pt x="21230" y="7957"/>
                    </a:lnTo>
                    <a:lnTo>
                      <a:pt x="21383" y="8910"/>
                    </a:lnTo>
                    <a:lnTo>
                      <a:pt x="21501" y="9879"/>
                    </a:lnTo>
                    <a:lnTo>
                      <a:pt x="21573" y="10864"/>
                    </a:lnTo>
                    <a:lnTo>
                      <a:pt x="21600" y="11880"/>
                    </a:lnTo>
                    <a:lnTo>
                      <a:pt x="21600" y="19059"/>
                    </a:lnTo>
                    <a:lnTo>
                      <a:pt x="21573" y="19535"/>
                    </a:lnTo>
                    <a:lnTo>
                      <a:pt x="21510" y="19948"/>
                    </a:lnTo>
                    <a:lnTo>
                      <a:pt x="21392" y="20361"/>
                    </a:lnTo>
                    <a:lnTo>
                      <a:pt x="21248" y="20711"/>
                    </a:lnTo>
                    <a:lnTo>
                      <a:pt x="21076" y="21028"/>
                    </a:lnTo>
                    <a:lnTo>
                      <a:pt x="20860" y="21266"/>
                    </a:lnTo>
                    <a:lnTo>
                      <a:pt x="20634" y="21457"/>
                    </a:lnTo>
                    <a:lnTo>
                      <a:pt x="20390" y="21568"/>
                    </a:lnTo>
                    <a:lnTo>
                      <a:pt x="20129" y="21600"/>
                    </a:lnTo>
                    <a:lnTo>
                      <a:pt x="1417" y="21600"/>
                    </a:lnTo>
                    <a:lnTo>
                      <a:pt x="1164" y="21568"/>
                    </a:lnTo>
                    <a:lnTo>
                      <a:pt x="912" y="21457"/>
                    </a:lnTo>
                    <a:lnTo>
                      <a:pt x="695" y="21266"/>
                    </a:lnTo>
                    <a:lnTo>
                      <a:pt x="496" y="21028"/>
                    </a:lnTo>
                    <a:lnTo>
                      <a:pt x="325" y="20711"/>
                    </a:lnTo>
                    <a:lnTo>
                      <a:pt x="190" y="20361"/>
                    </a:lnTo>
                    <a:lnTo>
                      <a:pt x="90" y="19948"/>
                    </a:lnTo>
                    <a:lnTo>
                      <a:pt x="27" y="19535"/>
                    </a:lnTo>
                    <a:lnTo>
                      <a:pt x="0" y="19059"/>
                    </a:lnTo>
                    <a:lnTo>
                      <a:pt x="0" y="11880"/>
                    </a:lnTo>
                    <a:lnTo>
                      <a:pt x="27" y="10864"/>
                    </a:lnTo>
                    <a:lnTo>
                      <a:pt x="99" y="9879"/>
                    </a:lnTo>
                    <a:lnTo>
                      <a:pt x="208" y="8910"/>
                    </a:lnTo>
                    <a:lnTo>
                      <a:pt x="370" y="7957"/>
                    </a:lnTo>
                    <a:lnTo>
                      <a:pt x="569" y="7036"/>
                    </a:lnTo>
                    <a:lnTo>
                      <a:pt x="812" y="6178"/>
                    </a:lnTo>
                    <a:lnTo>
                      <a:pt x="1101" y="5336"/>
                    </a:lnTo>
                    <a:lnTo>
                      <a:pt x="1408" y="4542"/>
                    </a:lnTo>
                    <a:lnTo>
                      <a:pt x="1760" y="3812"/>
                    </a:lnTo>
                    <a:lnTo>
                      <a:pt x="2139" y="3113"/>
                    </a:lnTo>
                    <a:lnTo>
                      <a:pt x="2554" y="2494"/>
                    </a:lnTo>
                    <a:lnTo>
                      <a:pt x="2997" y="1922"/>
                    </a:lnTo>
                    <a:lnTo>
                      <a:pt x="3475" y="1414"/>
                    </a:lnTo>
                    <a:lnTo>
                      <a:pt x="3972" y="985"/>
                    </a:lnTo>
                    <a:lnTo>
                      <a:pt x="4495" y="604"/>
                    </a:lnTo>
                    <a:lnTo>
                      <a:pt x="5046" y="318"/>
                    </a:lnTo>
                    <a:lnTo>
                      <a:pt x="5777" y="0"/>
                    </a:lnTo>
                    <a:lnTo>
                      <a:pt x="10768" y="20329"/>
                    </a:lnTo>
                    <a:lnTo>
                      <a:pt x="1577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  <p:sp>
            <p:nvSpPr>
              <p:cNvPr id="120" name="Freeform 25"/>
              <p:cNvSpPr/>
              <p:nvPr/>
            </p:nvSpPr>
            <p:spPr>
              <a:xfrm>
                <a:off x="41882" y="83765"/>
                <a:ext cx="15480" cy="37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18" y="0"/>
                    </a:moveTo>
                    <a:lnTo>
                      <a:pt x="13724" y="0"/>
                    </a:lnTo>
                    <a:lnTo>
                      <a:pt x="14940" y="47"/>
                    </a:lnTo>
                    <a:lnTo>
                      <a:pt x="16099" y="212"/>
                    </a:lnTo>
                    <a:lnTo>
                      <a:pt x="17083" y="496"/>
                    </a:lnTo>
                    <a:lnTo>
                      <a:pt x="17952" y="850"/>
                    </a:lnTo>
                    <a:lnTo>
                      <a:pt x="18589" y="1251"/>
                    </a:lnTo>
                    <a:lnTo>
                      <a:pt x="18994" y="1747"/>
                    </a:lnTo>
                    <a:lnTo>
                      <a:pt x="21195" y="5524"/>
                    </a:lnTo>
                    <a:lnTo>
                      <a:pt x="21310" y="6067"/>
                    </a:lnTo>
                    <a:lnTo>
                      <a:pt x="21137" y="6633"/>
                    </a:lnTo>
                    <a:lnTo>
                      <a:pt x="20673" y="7106"/>
                    </a:lnTo>
                    <a:lnTo>
                      <a:pt x="19979" y="7530"/>
                    </a:lnTo>
                    <a:lnTo>
                      <a:pt x="19052" y="7885"/>
                    </a:lnTo>
                    <a:lnTo>
                      <a:pt x="17894" y="8144"/>
                    </a:lnTo>
                    <a:lnTo>
                      <a:pt x="16620" y="8286"/>
                    </a:lnTo>
                    <a:lnTo>
                      <a:pt x="21600" y="10340"/>
                    </a:lnTo>
                    <a:lnTo>
                      <a:pt x="10829" y="21600"/>
                    </a:lnTo>
                    <a:lnTo>
                      <a:pt x="0" y="10340"/>
                    </a:lnTo>
                    <a:lnTo>
                      <a:pt x="4922" y="8286"/>
                    </a:lnTo>
                    <a:lnTo>
                      <a:pt x="3648" y="8144"/>
                    </a:lnTo>
                    <a:lnTo>
                      <a:pt x="2548" y="7885"/>
                    </a:lnTo>
                    <a:lnTo>
                      <a:pt x="1564" y="7530"/>
                    </a:lnTo>
                    <a:lnTo>
                      <a:pt x="869" y="7106"/>
                    </a:lnTo>
                    <a:lnTo>
                      <a:pt x="405" y="6633"/>
                    </a:lnTo>
                    <a:lnTo>
                      <a:pt x="232" y="6067"/>
                    </a:lnTo>
                    <a:lnTo>
                      <a:pt x="347" y="5524"/>
                    </a:lnTo>
                    <a:lnTo>
                      <a:pt x="2548" y="1747"/>
                    </a:lnTo>
                    <a:lnTo>
                      <a:pt x="3011" y="1251"/>
                    </a:lnTo>
                    <a:lnTo>
                      <a:pt x="3648" y="850"/>
                    </a:lnTo>
                    <a:lnTo>
                      <a:pt x="4459" y="496"/>
                    </a:lnTo>
                    <a:lnTo>
                      <a:pt x="5501" y="212"/>
                    </a:lnTo>
                    <a:lnTo>
                      <a:pt x="6602" y="47"/>
                    </a:lnTo>
                    <a:lnTo>
                      <a:pt x="78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600">
                    <a:latin typeface="배달의민족 연성"/>
                    <a:ea typeface="배달의민족 연성"/>
                    <a:cs typeface="배달의민족 연성"/>
                    <a:sym typeface="배달의민족 연성"/>
                  </a:defRPr>
                </a:pPr>
                <a:endParaRPr/>
              </a:p>
            </p:txBody>
          </p:sp>
        </p:grpSp>
      </p:grpSp>
      <p:sp>
        <p:nvSpPr>
          <p:cNvPr id="123" name="Freeform 36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/>
          </a:p>
        </p:txBody>
      </p:sp>
      <p:sp>
        <p:nvSpPr>
          <p:cNvPr id="124" name="모서리가 둥근 직사각형 34"/>
          <p:cNvSpPr/>
          <p:nvPr/>
        </p:nvSpPr>
        <p:spPr>
          <a:xfrm>
            <a:off x="5014178" y="967825"/>
            <a:ext cx="3450810" cy="4014257"/>
          </a:xfrm>
          <a:prstGeom prst="roundRect">
            <a:avLst>
              <a:gd name="adj" fmla="val 6664"/>
            </a:avLst>
          </a:prstGeom>
          <a:gradFill>
            <a:gsLst>
              <a:gs pos="0">
                <a:srgbClr val="F2F2F2"/>
              </a:gs>
              <a:gs pos="100000">
                <a:srgbClr val="D9D9D9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dirty="0"/>
          </a:p>
        </p:txBody>
      </p:sp>
      <p:sp>
        <p:nvSpPr>
          <p:cNvPr id="126" name="직사각형 61"/>
          <p:cNvSpPr txBox="1"/>
          <p:nvPr/>
        </p:nvSpPr>
        <p:spPr>
          <a:xfrm>
            <a:off x="7136649" y="3892394"/>
            <a:ext cx="944495" cy="3327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 algn="ctr">
              <a:lnSpc>
                <a:spcPct val="150000"/>
              </a:lnSpc>
              <a:defRPr sz="1500">
                <a:solidFill>
                  <a:srgbClr val="404040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lvl1pPr>
          </a:lstStyle>
          <a:p>
            <a:r>
              <a:rPr lang="ko-KR" altLang="en-US" dirty="0"/>
              <a:t>이영주</a:t>
            </a:r>
            <a:endParaRPr lang="en-US" altLang="ko-KR" dirty="0"/>
          </a:p>
          <a:p>
            <a:endParaRPr dirty="0"/>
          </a:p>
        </p:txBody>
      </p:sp>
      <p:sp>
        <p:nvSpPr>
          <p:cNvPr id="138" name="직사각형 102"/>
          <p:cNvSpPr txBox="1"/>
          <p:nvPr/>
        </p:nvSpPr>
        <p:spPr>
          <a:xfrm>
            <a:off x="3519571" y="5216642"/>
            <a:ext cx="5253770" cy="2288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36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시각장애인을 위한 음성안내 APP</a:t>
            </a:r>
          </a:p>
          <a:p>
            <a:pPr algn="ctr">
              <a:defRPr sz="3200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t>8조</a:t>
            </a:r>
          </a:p>
        </p:txBody>
      </p:sp>
      <p:sp>
        <p:nvSpPr>
          <p:cNvPr id="139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0884764" y="6400413"/>
            <a:ext cx="46903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</a:t>
            </a:fld>
            <a:endParaRPr/>
          </a:p>
        </p:txBody>
      </p:sp>
      <p:sp>
        <p:nvSpPr>
          <p:cNvPr id="131" name="직사각형 66"/>
          <p:cNvSpPr txBox="1"/>
          <p:nvPr/>
        </p:nvSpPr>
        <p:spPr>
          <a:xfrm>
            <a:off x="6197483" y="2083728"/>
            <a:ext cx="944495" cy="755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lnSpc>
                <a:spcPct val="150000"/>
              </a:lnSpc>
              <a:defRPr sz="1500">
                <a:solidFill>
                  <a:srgbClr val="404040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lang="ko-KR" altLang="en-US" dirty="0" err="1"/>
              <a:t>김난영</a:t>
            </a:r>
            <a:endParaRPr dirty="0"/>
          </a:p>
          <a:p>
            <a:pPr algn="ctr">
              <a:lnSpc>
                <a:spcPct val="150000"/>
              </a:lnSpc>
              <a:defRPr sz="1500">
                <a:solidFill>
                  <a:srgbClr val="2B80DD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r>
              <a:rPr dirty="0" err="1"/>
              <a:t>발표</a:t>
            </a:r>
            <a:endParaRPr dirty="0"/>
          </a:p>
        </p:txBody>
      </p:sp>
      <p:pic>
        <p:nvPicPr>
          <p:cNvPr id="140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09" y="2822084"/>
            <a:ext cx="1244470" cy="16079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그룹 60"/>
          <p:cNvSpPr/>
          <p:nvPr/>
        </p:nvSpPr>
        <p:spPr>
          <a:xfrm>
            <a:off x="6311957" y="1402485"/>
            <a:ext cx="753584" cy="753585"/>
          </a:xfrm>
          <a:prstGeom prst="ellipse">
            <a:avLst/>
          </a:prstGeom>
          <a:solidFill>
            <a:srgbClr val="BFBFBF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200" b="1">
                <a:solidFill>
                  <a:srgbClr val="FFFFFF"/>
                </a:solidFill>
                <a:latin typeface="배달의민족 연성"/>
                <a:ea typeface="배달의민족 연성"/>
                <a:cs typeface="배달의민족 연성"/>
                <a:sym typeface="배달의민족 연성"/>
              </a:defRPr>
            </a:pPr>
            <a:endParaRPr dirty="0"/>
          </a:p>
        </p:txBody>
      </p:sp>
      <p:pic>
        <p:nvPicPr>
          <p:cNvPr id="141" name="KakaoTalk_Photo_2020-09-10-23-21-46.png" descr="KakaoTalk_Photo_2020-09-10-23-21-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67" y="1380021"/>
            <a:ext cx="944673" cy="9446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E2F5304-9FE0-49DA-8947-92C1147D1161}"/>
              </a:ext>
            </a:extLst>
          </p:cNvPr>
          <p:cNvGrpSpPr/>
          <p:nvPr/>
        </p:nvGrpSpPr>
        <p:grpSpPr>
          <a:xfrm>
            <a:off x="5539817" y="3138612"/>
            <a:ext cx="753580" cy="753582"/>
            <a:chOff x="6341710" y="1272322"/>
            <a:chExt cx="753580" cy="753582"/>
          </a:xfrm>
        </p:grpSpPr>
        <p:sp>
          <p:nvSpPr>
            <p:cNvPr id="128" name="타원 67"/>
            <p:cNvSpPr/>
            <p:nvPr/>
          </p:nvSpPr>
          <p:spPr>
            <a:xfrm>
              <a:off x="6341710" y="1272322"/>
              <a:ext cx="753580" cy="753582"/>
            </a:xfrm>
            <a:prstGeom prst="ellipse">
              <a:avLst/>
            </a:prstGeom>
            <a:solidFill>
              <a:srgbClr val="BFBFB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  <a:latin typeface="배달의민족 연성"/>
                  <a:ea typeface="배달의민족 연성"/>
                  <a:cs typeface="배달의민족 연성"/>
                  <a:sym typeface="배달의민족 연성"/>
                </a:defRPr>
              </a:pPr>
              <a:endParaRPr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E28361D-8F01-C14A-9177-F68F7F8A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7716" y="1288326"/>
              <a:ext cx="562507" cy="7279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299BCB-A400-4F12-BE7A-43A3DCE893D4}"/>
              </a:ext>
            </a:extLst>
          </p:cNvPr>
          <p:cNvSpPr txBox="1"/>
          <p:nvPr/>
        </p:nvSpPr>
        <p:spPr>
          <a:xfrm>
            <a:off x="5647862" y="4014252"/>
            <a:ext cx="711512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김혜윤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sym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515 0.091213" pathEditMode="relative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15 0.091213 L 0.000515 0.182873" pathEditMode="relative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 advAuto="0"/>
      <p:bldP spid="126" grpId="0"/>
      <p:bldP spid="131" grpId="0"/>
      <p:bldP spid="125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2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319" name="Google Shape;319;p12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0" name="Google Shape;320;p12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321" name="Google Shape;321;p12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p12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- UX/UI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화면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전환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323" name="Google Shape;323;p12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4" name="Google Shape;324;p12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325" name="Google Shape;325;p12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8" name="Google Shape;328;p12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332" name="Google Shape;332;p12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33" name="Google Shape;333;p12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" name="Google Shape;334;p12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5" name="Google Shape;335;p12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36" name="Google Shape;336;p12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  <p:pic>
        <p:nvPicPr>
          <p:cNvPr id="338" name="Google Shape;3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624" y="1252825"/>
            <a:ext cx="8185674" cy="47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A4DA0AEC-5414-4D47-9FD3-873FB2BEC3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10B1CC1-A06F-4E16-8CA5-6C472CD95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65511"/>
              </p:ext>
            </p:extLst>
          </p:nvPr>
        </p:nvGraphicFramePr>
        <p:xfrm>
          <a:off x="983498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5" name="Google Shape;313;p11">
            <a:extLst>
              <a:ext uri="{FF2B5EF4-FFF2-40B4-BE49-F238E27FC236}">
                <a16:creationId xmlns:a16="http://schemas.microsoft.com/office/drawing/2014/main" id="{ED30BE57-91F1-487B-A2CB-C17D6FB01A2F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96;p11">
            <a:extLst>
              <a:ext uri="{FF2B5EF4-FFF2-40B4-BE49-F238E27FC236}">
                <a16:creationId xmlns:a16="http://schemas.microsoft.com/office/drawing/2014/main" id="{F3BEFBBC-2090-4313-9E51-440DED3D8673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3"/>
          <p:cNvGrpSpPr/>
          <p:nvPr/>
        </p:nvGrpSpPr>
        <p:grpSpPr>
          <a:xfrm>
            <a:off x="388835" y="333571"/>
            <a:ext cx="11414330" cy="5939701"/>
            <a:chOff x="0" y="-1"/>
            <a:chExt cx="11414330" cy="5939701"/>
          </a:xfrm>
        </p:grpSpPr>
        <p:sp>
          <p:nvSpPr>
            <p:cNvPr id="344" name="Google Shape;344;p13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5" name="Google Shape;345;p13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346" name="Google Shape;346;p13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p13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 - UX/UI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지도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 </a:t>
                </a:r>
                <a:endParaRPr sz="2800" b="1" i="1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348" name="Google Shape;348;p13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9" name="Google Shape;349;p13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350" name="Google Shape;350;p13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3" name="Google Shape;353;p13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6" name="Google Shape;356;p13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357" name="Google Shape;357;p13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58" name="Google Shape;358;p13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9" name="Google Shape;359;p13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60" name="Google Shape;360;p13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61" name="Google Shape;361;p13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pic>
        <p:nvPicPr>
          <p:cNvPr id="363" name="Google Shape;3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875" y="1252825"/>
            <a:ext cx="8061674" cy="46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71DE9B0D-92B3-4B85-A54E-879D31B79C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BA78CF6-3510-4E0A-B11F-1EBA64E6D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94188"/>
              </p:ext>
            </p:extLst>
          </p:nvPr>
        </p:nvGraphicFramePr>
        <p:xfrm>
          <a:off x="990322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5" name="Google Shape;296;p11">
            <a:extLst>
              <a:ext uri="{FF2B5EF4-FFF2-40B4-BE49-F238E27FC236}">
                <a16:creationId xmlns:a16="http://schemas.microsoft.com/office/drawing/2014/main" id="{521C0027-0F03-4937-8F97-48646B8B642E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313;p11">
            <a:extLst>
              <a:ext uri="{FF2B5EF4-FFF2-40B4-BE49-F238E27FC236}">
                <a16:creationId xmlns:a16="http://schemas.microsoft.com/office/drawing/2014/main" id="{1FE36B83-A09B-4865-BC5F-66A93D7F93E9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4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369" name="Google Shape;369;p14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0" name="Google Shape;370;p14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2" name="Google Shape;372;p14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-  UX/UI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카메라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373" name="Google Shape;373;p14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4" name="Google Shape;374;p14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375" name="Google Shape;375;p14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8" name="Google Shape;378;p14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1" name="Google Shape;381;p14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382" name="Google Shape;382;p14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3" name="Google Shape;383;p14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4" name="Google Shape;384;p14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5" name="Google Shape;385;p14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86" name="Google Shape;386;p14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pic>
        <p:nvPicPr>
          <p:cNvPr id="388" name="Google Shape;3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975" y="1252825"/>
            <a:ext cx="2556625" cy="45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5;p3" descr="KakaoTalk_Photo_2020-09-10-23-21-46.png">
            <a:extLst>
              <a:ext uri="{FF2B5EF4-FFF2-40B4-BE49-F238E27FC236}">
                <a16:creationId xmlns:a16="http://schemas.microsoft.com/office/drawing/2014/main" id="{47F03EF8-8FE4-4F5B-B658-2F2064322A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872AEBF-8DE7-4F61-B8B0-C6ED3AB46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30742"/>
              </p:ext>
            </p:extLst>
          </p:nvPr>
        </p:nvGraphicFramePr>
        <p:xfrm>
          <a:off x="990322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6" name="Google Shape;296;p11">
            <a:extLst>
              <a:ext uri="{FF2B5EF4-FFF2-40B4-BE49-F238E27FC236}">
                <a16:creationId xmlns:a16="http://schemas.microsoft.com/office/drawing/2014/main" id="{5869F8AC-0FAA-48FC-9EED-C2C93099A040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313;p11">
            <a:extLst>
              <a:ext uri="{FF2B5EF4-FFF2-40B4-BE49-F238E27FC236}">
                <a16:creationId xmlns:a16="http://schemas.microsoft.com/office/drawing/2014/main" id="{A96E9F01-52F9-43C9-AB08-62C466A8CDE1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5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394" name="Google Shape;394;p15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15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396" name="Google Shape;396;p15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7" name="Google Shape;397;p15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-  UX/UI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도움말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398" name="Google Shape;398;p15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9" name="Google Shape;399;p15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400" name="Google Shape;400;p15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3" name="Google Shape;403;p15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6" name="Google Shape;406;p15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407" name="Google Shape;407;p15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8" name="Google Shape;408;p15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9" name="Google Shape;409;p15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0" name="Google Shape;410;p15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11" name="Google Shape;411;p15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pic>
        <p:nvPicPr>
          <p:cNvPr id="413" name="Google Shape;4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550" y="1400179"/>
            <a:ext cx="3135886" cy="26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300" y="2893863"/>
            <a:ext cx="4951855" cy="29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5;p3" descr="KakaoTalk_Photo_2020-09-10-23-21-46.png">
            <a:extLst>
              <a:ext uri="{FF2B5EF4-FFF2-40B4-BE49-F238E27FC236}">
                <a16:creationId xmlns:a16="http://schemas.microsoft.com/office/drawing/2014/main" id="{0373FFE9-0239-431D-8891-A3B50FBDB3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E779E06-67F3-4150-AAEF-78B0FBB8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561636"/>
              </p:ext>
            </p:extLst>
          </p:nvPr>
        </p:nvGraphicFramePr>
        <p:xfrm>
          <a:off x="990322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6" name="Google Shape;296;p11">
            <a:extLst>
              <a:ext uri="{FF2B5EF4-FFF2-40B4-BE49-F238E27FC236}">
                <a16:creationId xmlns:a16="http://schemas.microsoft.com/office/drawing/2014/main" id="{0CA75C8E-D20E-438F-9D7D-DFE76802044D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313;p11">
            <a:extLst>
              <a:ext uri="{FF2B5EF4-FFF2-40B4-BE49-F238E27FC236}">
                <a16:creationId xmlns:a16="http://schemas.microsoft.com/office/drawing/2014/main" id="{AFD25C28-C704-4092-B603-86CC8BC6382D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6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420" name="Google Shape;420;p16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1" name="Google Shape;421;p16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422" name="Google Shape;422;p16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3" name="Google Shape;423;p16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 - DB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위치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424" name="Google Shape;424;p16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5" name="Google Shape;425;p16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426" name="Google Shape;426;p16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9" name="Google Shape;429;p16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2" name="Google Shape;432;p16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433" name="Google Shape;433;p16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34" name="Google Shape;434;p16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5" name="Google Shape;435;p16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16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37" name="Google Shape;437;p16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graphicFrame>
        <p:nvGraphicFramePr>
          <p:cNvPr id="439" name="Google Shape;439;p16"/>
          <p:cNvGraphicFramePr/>
          <p:nvPr/>
        </p:nvGraphicFramePr>
        <p:xfrm>
          <a:off x="2334450" y="1462400"/>
          <a:ext cx="9144900" cy="4317850"/>
        </p:xfrm>
        <a:graphic>
          <a:graphicData uri="http://schemas.openxmlformats.org/drawingml/2006/table">
            <a:tbl>
              <a:tblPr>
                <a:noFill/>
                <a:tableStyleId>{436F6BC1-8971-4A72-BDC0-15AD3F699CDC}</a:tableStyleId>
              </a:tblPr>
              <a:tblGrid>
                <a:gridCol w="21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테이블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이미지</a:t>
                      </a:r>
                      <a:r>
                        <a:rPr lang="en-US" sz="17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저장하는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DB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잘못된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점자블록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잘못된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점자블록의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저장하는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DB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위험요소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정보와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무조건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배제의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여부를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저장하는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DB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40" name="Google Shape;4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851" y="2011050"/>
            <a:ext cx="2681865" cy="10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050" y="3346850"/>
            <a:ext cx="2559825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1050" y="4661350"/>
            <a:ext cx="2559825" cy="97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5;p3" descr="KakaoTalk_Photo_2020-09-10-23-21-46.png">
            <a:extLst>
              <a:ext uri="{FF2B5EF4-FFF2-40B4-BE49-F238E27FC236}">
                <a16:creationId xmlns:a16="http://schemas.microsoft.com/office/drawing/2014/main" id="{51F4D5C6-7B06-47DA-B9A9-2F711AFD48F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67B9228-85FF-4833-8BC6-AFD045D69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10688"/>
              </p:ext>
            </p:extLst>
          </p:nvPr>
        </p:nvGraphicFramePr>
        <p:xfrm>
          <a:off x="997146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8" name="Google Shape;296;p11">
            <a:extLst>
              <a:ext uri="{FF2B5EF4-FFF2-40B4-BE49-F238E27FC236}">
                <a16:creationId xmlns:a16="http://schemas.microsoft.com/office/drawing/2014/main" id="{E86C537B-5110-4602-8D15-340C4DFC145D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313;p11">
            <a:extLst>
              <a:ext uri="{FF2B5EF4-FFF2-40B4-BE49-F238E27FC236}">
                <a16:creationId xmlns:a16="http://schemas.microsoft.com/office/drawing/2014/main" id="{CCC4C029-A49B-4315-B86A-AAB42FA08D77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7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448" name="Google Shape;448;p17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9" name="Google Shape;449;p17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450" name="Google Shape;450;p17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1" name="Google Shape;451;p17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 - DB (</a:t>
                </a: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텍스트</a:t>
                </a:r>
                <a:r>
                  <a:rPr lang="en-US" sz="2800" b="1" i="1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)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452" name="Google Shape;452;p17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3" name="Google Shape;453;p17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454" name="Google Shape;454;p17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7" name="Google Shape;457;p17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0" name="Google Shape;460;p17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461" name="Google Shape;461;p17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62" name="Google Shape;462;p17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3" name="Google Shape;463;p17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4" name="Google Shape;464;p17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65" name="Google Shape;465;p17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  <p:graphicFrame>
        <p:nvGraphicFramePr>
          <p:cNvPr id="467" name="Google Shape;467;p17"/>
          <p:cNvGraphicFramePr/>
          <p:nvPr/>
        </p:nvGraphicFramePr>
        <p:xfrm>
          <a:off x="2334450" y="1995800"/>
          <a:ext cx="9144900" cy="3036050"/>
        </p:xfrm>
        <a:graphic>
          <a:graphicData uri="http://schemas.openxmlformats.org/drawingml/2006/table">
            <a:tbl>
              <a:tblPr>
                <a:noFill/>
                <a:tableStyleId>{436F6BC1-8971-4A72-BDC0-15AD3F699CDC}</a:tableStyleId>
              </a:tblPr>
              <a:tblGrid>
                <a:gridCol w="21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테이블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이미지</a:t>
                      </a:r>
                      <a:r>
                        <a:rPr lang="en-US" sz="17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7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관련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관련된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저장하는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DB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접근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시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요소와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관련된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저장하는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DB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68" name="Google Shape;4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425" y="2659273"/>
            <a:ext cx="3583296" cy="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525" y="4014472"/>
            <a:ext cx="3583300" cy="80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5;p3" descr="KakaoTalk_Photo_2020-09-10-23-21-46.png">
            <a:extLst>
              <a:ext uri="{FF2B5EF4-FFF2-40B4-BE49-F238E27FC236}">
                <a16:creationId xmlns:a16="http://schemas.microsoft.com/office/drawing/2014/main" id="{17FF8749-C0D2-4B51-998C-3D542A6BF3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865552B-D29A-42F2-AC8E-08750D94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90161"/>
              </p:ext>
            </p:extLst>
          </p:nvPr>
        </p:nvGraphicFramePr>
        <p:xfrm>
          <a:off x="997146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7" name="Google Shape;296;p11">
            <a:extLst>
              <a:ext uri="{FF2B5EF4-FFF2-40B4-BE49-F238E27FC236}">
                <a16:creationId xmlns:a16="http://schemas.microsoft.com/office/drawing/2014/main" id="{CECF7ECF-ACC9-4613-92F2-2FEAEC4D7C4D}"/>
              </a:ext>
            </a:extLst>
          </p:cNvPr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313;p11">
            <a:extLst>
              <a:ext uri="{FF2B5EF4-FFF2-40B4-BE49-F238E27FC236}">
                <a16:creationId xmlns:a16="http://schemas.microsoft.com/office/drawing/2014/main" id="{B3E33DD5-4D0B-474C-BB9E-8F7B3939E72E}"/>
              </a:ext>
            </a:extLst>
          </p:cNvPr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8"/>
          <p:cNvGrpSpPr/>
          <p:nvPr/>
        </p:nvGrpSpPr>
        <p:grpSpPr>
          <a:xfrm>
            <a:off x="419301" y="402967"/>
            <a:ext cx="11414237" cy="5939664"/>
            <a:chOff x="0" y="-1"/>
            <a:chExt cx="11414236" cy="5939662"/>
          </a:xfrm>
        </p:grpSpPr>
        <p:sp>
          <p:nvSpPr>
            <p:cNvPr id="475" name="Google Shape;475;p18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7" name="Google Shape;477;p18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8" name="Google Shape;478;p18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479" name="Google Shape;479;p18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18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18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4" name="Google Shape;484;p18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485" name="Google Shape;485;p18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6" name="Google Shape;486;p18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7" name="Google Shape;487;p18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8" name="Google Shape;488;p18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89" name="Google Shape;489;p18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491" name="Google Shape;491;p18"/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18"/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3" name="Google Shape;493;p18"/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494" name="Google Shape;494;p18"/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18"/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lang="en-US" sz="450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rPr>
                <a:t>04</a:t>
              </a:r>
              <a:endParaRPr sz="45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endParaRPr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18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작업</a:t>
            </a:r>
            <a:r>
              <a:rPr lang="en-US" sz="1800" b="1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및 </a:t>
            </a:r>
            <a:r>
              <a:rPr lang="en-US" sz="1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일정</a:t>
            </a:r>
            <a:endParaRPr sz="1800" b="1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498" name="Google Shape;498;p18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55;p3" descr="KakaoTalk_Photo_2020-09-10-23-21-46.png">
            <a:extLst>
              <a:ext uri="{FF2B5EF4-FFF2-40B4-BE49-F238E27FC236}">
                <a16:creationId xmlns:a16="http://schemas.microsoft.com/office/drawing/2014/main" id="{E01CC4C7-FCDB-4A55-B047-54E1E7A60E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91B1340-DE48-4261-B4B2-F59FEE064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69513"/>
              </p:ext>
            </p:extLst>
          </p:nvPr>
        </p:nvGraphicFramePr>
        <p:xfrm>
          <a:off x="983498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9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504" name="Google Shape;504;p19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5" name="Google Shape;505;p19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506" name="Google Shape;506;p19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7" name="Google Shape;507;p19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작업</a:t>
                </a:r>
                <a:r>
                  <a:rPr lang="en-US" sz="2800" b="1" i="1" u="none" strike="noStrike" cap="none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</a:t>
                </a:r>
                <a:r>
                  <a:rPr lang="en-US" sz="2800" b="1" i="1" u="none" strike="noStrike" cap="none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세분화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509" name="Google Shape;509;p19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510" name="Google Shape;510;p19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2" name="Google Shape;512;p19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9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9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517" name="Google Shape;517;p19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8" name="Google Shape;518;p19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19" name="Google Shape;519;p19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19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521" name="Google Shape;521;p19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  <p:graphicFrame>
        <p:nvGraphicFramePr>
          <p:cNvPr id="522" name="Google Shape;522;p19"/>
          <p:cNvGraphicFramePr/>
          <p:nvPr/>
        </p:nvGraphicFramePr>
        <p:xfrm>
          <a:off x="2550375" y="1324400"/>
          <a:ext cx="8689125" cy="4691000"/>
        </p:xfrm>
        <a:graphic>
          <a:graphicData uri="http://schemas.openxmlformats.org/drawingml/2006/table">
            <a:tbl>
              <a:tblPr>
                <a:noFill/>
                <a:tableStyleId>{A52C7051-D0F1-4260-8EBC-14ACD6718DDC}</a:tableStyleId>
              </a:tblPr>
              <a:tblGrid>
                <a:gridCol w="17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375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설계</a:t>
                      </a:r>
                      <a:endParaRPr sz="15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주변</a:t>
                      </a: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탐색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(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)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파악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잘못된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점자블록의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파악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이용에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어려움이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있어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배제할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길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파악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핵심</a:t>
                      </a: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결정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프레임워크</a:t>
                      </a: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결정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앱 UX/UI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설계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와이어프레임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작성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: Figma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사용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상세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리스트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작성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DB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설계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ERD Cloud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사용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ED4AEF0A-F15E-4ED4-A3F4-D96D358D29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E953B08-60CD-4ECE-8A5F-6837D6E7C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062789"/>
              </p:ext>
            </p:extLst>
          </p:nvPr>
        </p:nvGraphicFramePr>
        <p:xfrm>
          <a:off x="982632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6" name="Google Shape;498;p18">
            <a:extLst>
              <a:ext uri="{FF2B5EF4-FFF2-40B4-BE49-F238E27FC236}">
                <a16:creationId xmlns:a16="http://schemas.microsoft.com/office/drawing/2014/main" id="{EC33AFBD-CB1E-49C2-937A-BB787B1953B0}"/>
              </a:ext>
            </a:extLst>
          </p:cNvPr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477;p18">
            <a:extLst>
              <a:ext uri="{FF2B5EF4-FFF2-40B4-BE49-F238E27FC236}">
                <a16:creationId xmlns:a16="http://schemas.microsoft.com/office/drawing/2014/main" id="{F735C05D-16B1-4997-A883-7717CC0A70C9}"/>
              </a:ext>
            </a:extLst>
          </p:cNvPr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0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529" name="Google Shape;529;p20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0" name="Google Shape;530;p20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531" name="Google Shape;531;p20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20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작업</a:t>
                </a:r>
                <a:r>
                  <a:rPr lang="en-US" sz="2800" b="1" i="1" u="none" strike="noStrike" cap="none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</a:t>
                </a:r>
                <a:r>
                  <a:rPr lang="en-US" sz="2800" b="1" i="1" u="none" strike="noStrike" cap="none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세분화</a:t>
                </a:r>
                <a:endParaRPr sz="2800" b="1" i="1" u="none" strike="noStrike" cap="none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534" name="Google Shape;534;p20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535" name="Google Shape;535;p20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7" name="Google Shape;537;p20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1" name="Google Shape;541;p20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542" name="Google Shape;542;p20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43" name="Google Shape;543;p20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4" name="Google Shape;544;p20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45" name="Google Shape;545;p20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46" name="Google Shape;546;p20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graphicFrame>
        <p:nvGraphicFramePr>
          <p:cNvPr id="547" name="Google Shape;547;p20"/>
          <p:cNvGraphicFramePr/>
          <p:nvPr/>
        </p:nvGraphicFramePr>
        <p:xfrm>
          <a:off x="2359330" y="1559970"/>
          <a:ext cx="9037900" cy="4250975"/>
        </p:xfrm>
        <a:graphic>
          <a:graphicData uri="http://schemas.openxmlformats.org/drawingml/2006/table">
            <a:tbl>
              <a:tblPr>
                <a:noFill/>
                <a:tableStyleId>{A52C7051-D0F1-4260-8EBC-14ACD6718DDC}</a:tableStyleId>
              </a:tblPr>
              <a:tblGrid>
                <a:gridCol w="21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개발</a:t>
                      </a:r>
                      <a:r>
                        <a:rPr lang="en-US" sz="24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endParaRPr sz="24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Front-end</a:t>
                      </a:r>
                      <a:endParaRPr sz="18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앱 UX/UI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구현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(Android or React-native)</a:t>
                      </a:r>
                      <a:endParaRPr sz="16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제스처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인식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00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개발</a:t>
                      </a:r>
                      <a:r>
                        <a:rPr lang="en-US" sz="22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endParaRPr sz="22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Back-end</a:t>
                      </a:r>
                      <a:endParaRPr sz="18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DB </a:t>
                      </a:r>
                      <a:r>
                        <a:rPr lang="en-US" sz="1600" b="1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구현</a:t>
                      </a:r>
                      <a:endParaRPr sz="1600" b="1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(Firebase)</a:t>
                      </a:r>
                      <a:endParaRPr sz="16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(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횡단보도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간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거리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해당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쌍)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잘못된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점자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블록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위치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배제할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Yeon Sung"/>
                        <a:buChar char="-"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조건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Yeon Sung"/>
                        <a:buChar char="-"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무조건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관련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경고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r>
                        <a:rPr lang="en-US" sz="15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endParaRPr sz="15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8F6C3746-993D-46CE-A8C5-ED3A7AFCEB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192" y="785455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D4C9B2E-B795-43F6-877A-CE76EF299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42061"/>
              </p:ext>
            </p:extLst>
          </p:nvPr>
        </p:nvGraphicFramePr>
        <p:xfrm>
          <a:off x="983498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  <p:sp>
        <p:nvSpPr>
          <p:cNvPr id="25" name="Google Shape;498;p18">
            <a:extLst>
              <a:ext uri="{FF2B5EF4-FFF2-40B4-BE49-F238E27FC236}">
                <a16:creationId xmlns:a16="http://schemas.microsoft.com/office/drawing/2014/main" id="{98A72801-B69F-4A5F-B1C0-BBFD412CF032}"/>
              </a:ext>
            </a:extLst>
          </p:cNvPr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77;p18">
            <a:extLst>
              <a:ext uri="{FF2B5EF4-FFF2-40B4-BE49-F238E27FC236}">
                <a16:creationId xmlns:a16="http://schemas.microsoft.com/office/drawing/2014/main" id="{5D30DC9E-950E-4C56-8A3B-AF7E12058030}"/>
              </a:ext>
            </a:extLst>
          </p:cNvPr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1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554" name="Google Shape;554;p21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55" name="Google Shape;555;p21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556" name="Google Shape;556;p21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7" name="Google Shape;557;p21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작업 세분화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558" name="Google Shape;558;p21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9" name="Google Shape;559;p21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560" name="Google Shape;560;p21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2" name="Google Shape;562;p21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21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6" name="Google Shape;566;p21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567" name="Google Shape;567;p21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68" name="Google Shape;568;p21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69" name="Google Shape;569;p21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70" name="Google Shape;570;p21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71" name="Google Shape;571;p21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  <p:sp>
        <p:nvSpPr>
          <p:cNvPr id="572" name="Google Shape;572;p21"/>
          <p:cNvSpPr txBox="1"/>
          <p:nvPr/>
        </p:nvSpPr>
        <p:spPr>
          <a:xfrm>
            <a:off x="9177179" y="6319390"/>
            <a:ext cx="26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graphicFrame>
        <p:nvGraphicFramePr>
          <p:cNvPr id="573" name="Google Shape;573;p21"/>
          <p:cNvGraphicFramePr/>
          <p:nvPr/>
        </p:nvGraphicFramePr>
        <p:xfrm>
          <a:off x="2510675" y="1407550"/>
          <a:ext cx="8843125" cy="4670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개발 </a:t>
                      </a: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Back-end</a:t>
                      </a:r>
                      <a:endParaRPr sz="18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서버 구현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(Firebase)</a:t>
                      </a:r>
                      <a:endParaRPr sz="16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API 적용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MAP API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위험한 요소를 제외한 경로 탐색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Speech API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신호등 관련 정보를 텍스트를 음성으로 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검색 시 음성을 텍스트로 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OpenCV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디텍션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후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정보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(색,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남은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시간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)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인식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Google Shape;747;p28">
            <a:extLst>
              <a:ext uri="{FF2B5EF4-FFF2-40B4-BE49-F238E27FC236}">
                <a16:creationId xmlns:a16="http://schemas.microsoft.com/office/drawing/2014/main" id="{06338E72-A9CF-4304-9FB3-6F8A0DADBA11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" name="Google Shape;55;p3" descr="KakaoTalk_Photo_2020-09-10-23-21-46.png">
            <a:extLst>
              <a:ext uri="{FF2B5EF4-FFF2-40B4-BE49-F238E27FC236}">
                <a16:creationId xmlns:a16="http://schemas.microsoft.com/office/drawing/2014/main" id="{F0C9DCD2-45AB-4A2F-861F-7429A24256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388882" y="331250"/>
            <a:ext cx="11414238" cy="5939664"/>
            <a:chOff x="0" y="-1"/>
            <a:chExt cx="11414237" cy="5939662"/>
          </a:xfrm>
        </p:grpSpPr>
        <p:sp>
          <p:nvSpPr>
            <p:cNvPr id="65" name="Google Shape;65;p4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" name="Google Shape;66;p4"/>
            <p:cNvGrpSpPr/>
            <p:nvPr/>
          </p:nvGrpSpPr>
          <p:grpSpPr>
            <a:xfrm>
              <a:off x="1588130" y="-1"/>
              <a:ext cx="9826107" cy="5939662"/>
              <a:chOff x="0" y="0"/>
              <a:chExt cx="9826105" cy="5939660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68;p4"/>
              <p:cNvSpPr txBox="1"/>
              <p:nvPr/>
            </p:nvSpPr>
            <p:spPr>
              <a:xfrm>
                <a:off x="311988" y="275987"/>
                <a:ext cx="9398688" cy="1170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Index</a:t>
                </a:r>
                <a:endParaRPr sz="2800" b="1" i="1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69" name="Google Shape;69;p4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" name="Google Shape;70;p4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71" name="Google Shape;71;p4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6" name="Google Shape;76;p4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chemeClr val="accent3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" name="Google Shape;77;p4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78" name="Google Shape;78;p4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" name="Google Shape;79;p4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" name="Google Shape;80;p4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1" name="Google Shape;81;p4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82" name="Google Shape;82;p4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grpSp>
        <p:nvGrpSpPr>
          <p:cNvPr id="83" name="Google Shape;83;p4"/>
          <p:cNvGrpSpPr/>
          <p:nvPr/>
        </p:nvGrpSpPr>
        <p:grpSpPr>
          <a:xfrm>
            <a:off x="2387816" y="4018214"/>
            <a:ext cx="1505480" cy="456838"/>
            <a:chOff x="0" y="0"/>
            <a:chExt cx="1505479" cy="456837"/>
          </a:xfrm>
        </p:grpSpPr>
        <p:sp>
          <p:nvSpPr>
            <p:cNvPr id="84" name="Google Shape;84;p4"/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5" name="Google Shape;85;p4"/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" name="Google Shape;87;p4"/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75" tIns="45675" rIns="45675" bIns="45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b="1" dirty="0" err="1">
                    <a:solidFill>
                      <a:schemeClr val="lt1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필요성</a:t>
                </a:r>
                <a:endParaRPr b="1" dirty="0">
                  <a:solidFill>
                    <a:schemeClr val="lt1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88" name="Google Shape;88;p4"/>
          <p:cNvGrpSpPr/>
          <p:nvPr/>
        </p:nvGrpSpPr>
        <p:grpSpPr>
          <a:xfrm>
            <a:off x="4340288" y="4022035"/>
            <a:ext cx="1505480" cy="456838"/>
            <a:chOff x="0" y="0"/>
            <a:chExt cx="1505479" cy="456837"/>
          </a:xfrm>
        </p:grpSpPr>
        <p:sp>
          <p:nvSpPr>
            <p:cNvPr id="89" name="Google Shape;89;p4"/>
            <p:cNvSpPr/>
            <p:nvPr/>
          </p:nvSpPr>
          <p:spPr>
            <a:xfrm>
              <a:off x="644613" y="0"/>
              <a:ext cx="216233" cy="219900"/>
            </a:xfrm>
            <a:prstGeom prst="triangle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0" y="84535"/>
              <a:ext cx="1505479" cy="372302"/>
              <a:chOff x="0" y="0"/>
              <a:chExt cx="1505478" cy="372300"/>
            </a:xfrm>
          </p:grpSpPr>
          <p:sp>
            <p:nvSpPr>
              <p:cNvPr id="91" name="Google Shape;91;p4"/>
              <p:cNvSpPr/>
              <p:nvPr/>
            </p:nvSpPr>
            <p:spPr>
              <a:xfrm>
                <a:off x="0" y="0"/>
                <a:ext cx="1505478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4"/>
              <p:cNvSpPr txBox="1"/>
              <p:nvPr/>
            </p:nvSpPr>
            <p:spPr>
              <a:xfrm>
                <a:off x="82474" y="32415"/>
                <a:ext cx="1340589" cy="30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75" tIns="45675" rIns="45675" bIns="45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기능</a:t>
                </a:r>
                <a:endParaRPr sz="1400" b="1" i="0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93" name="Google Shape;93;p4"/>
          <p:cNvGrpSpPr/>
          <p:nvPr/>
        </p:nvGrpSpPr>
        <p:grpSpPr>
          <a:xfrm>
            <a:off x="8132772" y="4035430"/>
            <a:ext cx="1419963" cy="456838"/>
            <a:chOff x="0" y="0"/>
            <a:chExt cx="1752671" cy="456837"/>
          </a:xfrm>
        </p:grpSpPr>
        <p:sp>
          <p:nvSpPr>
            <p:cNvPr id="94" name="Google Shape;94;p4"/>
            <p:cNvSpPr/>
            <p:nvPr/>
          </p:nvSpPr>
          <p:spPr>
            <a:xfrm>
              <a:off x="750456" y="0"/>
              <a:ext cx="251737" cy="219900"/>
            </a:xfrm>
            <a:prstGeom prst="triangle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5" name="Google Shape;95;p4"/>
            <p:cNvGrpSpPr/>
            <p:nvPr/>
          </p:nvGrpSpPr>
          <p:grpSpPr>
            <a:xfrm>
              <a:off x="0" y="84535"/>
              <a:ext cx="1752671" cy="372302"/>
              <a:chOff x="0" y="0"/>
              <a:chExt cx="1752670" cy="3723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1752670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96016" y="26190"/>
                <a:ext cx="1560707" cy="319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75" tIns="45675" rIns="45675" bIns="45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작업</a:t>
                </a:r>
                <a:r>
                  <a:rPr lang="en-US" b="1" dirty="0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및 </a:t>
                </a: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일정</a:t>
                </a:r>
                <a:endParaRPr sz="1400" b="1" i="0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98" name="Google Shape;98;p4"/>
          <p:cNvGrpSpPr/>
          <p:nvPr/>
        </p:nvGrpSpPr>
        <p:grpSpPr>
          <a:xfrm>
            <a:off x="6261179" y="4030583"/>
            <a:ext cx="1373925" cy="456838"/>
            <a:chOff x="0" y="0"/>
            <a:chExt cx="1373924" cy="456837"/>
          </a:xfrm>
        </p:grpSpPr>
        <p:sp>
          <p:nvSpPr>
            <p:cNvPr id="99" name="Google Shape;99;p4"/>
            <p:cNvSpPr/>
            <p:nvPr/>
          </p:nvSpPr>
          <p:spPr>
            <a:xfrm>
              <a:off x="588284" y="0"/>
              <a:ext cx="197338" cy="219900"/>
            </a:xfrm>
            <a:prstGeom prst="triangle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0" name="Google Shape;100;p4"/>
            <p:cNvGrpSpPr/>
            <p:nvPr/>
          </p:nvGrpSpPr>
          <p:grpSpPr>
            <a:xfrm>
              <a:off x="0" y="84535"/>
              <a:ext cx="1373924" cy="372302"/>
              <a:chOff x="0" y="0"/>
              <a:chExt cx="1373923" cy="372300"/>
            </a:xfrm>
          </p:grpSpPr>
          <p:sp>
            <p:nvSpPr>
              <p:cNvPr id="101" name="Google Shape;101;p4"/>
              <p:cNvSpPr/>
              <p:nvPr/>
            </p:nvSpPr>
            <p:spPr>
              <a:xfrm>
                <a:off x="0" y="0"/>
                <a:ext cx="1373923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4"/>
              <p:cNvSpPr txBox="1"/>
              <p:nvPr/>
            </p:nvSpPr>
            <p:spPr>
              <a:xfrm>
                <a:off x="75267" y="32415"/>
                <a:ext cx="1223442" cy="30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75" tIns="45675" rIns="45675" bIns="45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구조</a:t>
                </a:r>
                <a:endParaRPr sz="1400" b="1" i="0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103" name="Google Shape;103;p4"/>
          <p:cNvGrpSpPr/>
          <p:nvPr/>
        </p:nvGrpSpPr>
        <p:grpSpPr>
          <a:xfrm>
            <a:off x="6380711" y="2673442"/>
            <a:ext cx="1112403" cy="1157103"/>
            <a:chOff x="-1" y="-1"/>
            <a:chExt cx="1112402" cy="1157102"/>
          </a:xfrm>
        </p:grpSpPr>
        <p:sp>
          <p:nvSpPr>
            <p:cNvPr id="104" name="Google Shape;104;p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D9D9D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5" name="Google Shape;105;p4" descr="Google Shape;214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0998" y="283354"/>
              <a:ext cx="590420" cy="590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4"/>
          <p:cNvGrpSpPr/>
          <p:nvPr/>
        </p:nvGrpSpPr>
        <p:grpSpPr>
          <a:xfrm>
            <a:off x="10162780" y="2692436"/>
            <a:ext cx="1112403" cy="1157103"/>
            <a:chOff x="-1" y="-1"/>
            <a:chExt cx="1112402" cy="1157102"/>
          </a:xfrm>
        </p:grpSpPr>
        <p:sp>
          <p:nvSpPr>
            <p:cNvPr id="107" name="Google Shape;107;p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D9D9D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8" name="Google Shape;108;p4" descr="Google Shape;217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423" y="274781"/>
              <a:ext cx="607543" cy="6075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4"/>
          <p:cNvGrpSpPr/>
          <p:nvPr/>
        </p:nvGrpSpPr>
        <p:grpSpPr>
          <a:xfrm>
            <a:off x="8300897" y="2673442"/>
            <a:ext cx="1112403" cy="1157103"/>
            <a:chOff x="-1" y="-1"/>
            <a:chExt cx="1112402" cy="1157102"/>
          </a:xfrm>
        </p:grpSpPr>
        <p:sp>
          <p:nvSpPr>
            <p:cNvPr id="110" name="Google Shape;110;p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D9D9D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1" name="Google Shape;111;p4" descr="Google Shape;220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7782" y="280725"/>
              <a:ext cx="596849" cy="5956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4"/>
          <p:cNvGrpSpPr/>
          <p:nvPr/>
        </p:nvGrpSpPr>
        <p:grpSpPr>
          <a:xfrm>
            <a:off x="2560937" y="2678642"/>
            <a:ext cx="1112403" cy="1157103"/>
            <a:chOff x="-1" y="-1"/>
            <a:chExt cx="1112402" cy="1157102"/>
          </a:xfrm>
        </p:grpSpPr>
        <p:sp>
          <p:nvSpPr>
            <p:cNvPr id="113" name="Google Shape;113;p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D9D9D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4" name="Google Shape;114;p4" descr="Google Shape;223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1247" y="210176"/>
              <a:ext cx="689915" cy="736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4"/>
          <p:cNvGrpSpPr/>
          <p:nvPr/>
        </p:nvGrpSpPr>
        <p:grpSpPr>
          <a:xfrm>
            <a:off x="4413293" y="2672905"/>
            <a:ext cx="1112403" cy="1157103"/>
            <a:chOff x="-1" y="-1"/>
            <a:chExt cx="1112402" cy="1157102"/>
          </a:xfrm>
        </p:grpSpPr>
        <p:sp>
          <p:nvSpPr>
            <p:cNvPr id="116" name="Google Shape;116;p4"/>
            <p:cNvSpPr/>
            <p:nvPr/>
          </p:nvSpPr>
          <p:spPr>
            <a:xfrm>
              <a:off x="-1" y="-1"/>
              <a:ext cx="1112402" cy="1157102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D9D9D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7" name="Google Shape;117;p4" descr="Google Shape;226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0996" y="283328"/>
              <a:ext cx="590420" cy="5904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4"/>
          <p:cNvGrpSpPr/>
          <p:nvPr/>
        </p:nvGrpSpPr>
        <p:grpSpPr>
          <a:xfrm>
            <a:off x="10176178" y="4008644"/>
            <a:ext cx="1373925" cy="456838"/>
            <a:chOff x="0" y="0"/>
            <a:chExt cx="1373924" cy="456837"/>
          </a:xfrm>
        </p:grpSpPr>
        <p:sp>
          <p:nvSpPr>
            <p:cNvPr id="119" name="Google Shape;119;p4"/>
            <p:cNvSpPr/>
            <p:nvPr/>
          </p:nvSpPr>
          <p:spPr>
            <a:xfrm>
              <a:off x="588284" y="0"/>
              <a:ext cx="197338" cy="219900"/>
            </a:xfrm>
            <a:prstGeom prst="triangle">
              <a:avLst>
                <a:gd name="adj" fmla="val 50000"/>
              </a:avLst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endParaRPr>
            </a:p>
          </p:txBody>
        </p:sp>
        <p:grpSp>
          <p:nvGrpSpPr>
            <p:cNvPr id="120" name="Google Shape;120;p4"/>
            <p:cNvGrpSpPr/>
            <p:nvPr/>
          </p:nvGrpSpPr>
          <p:grpSpPr>
            <a:xfrm>
              <a:off x="0" y="84535"/>
              <a:ext cx="1373924" cy="372302"/>
              <a:chOff x="0" y="0"/>
              <a:chExt cx="1373923" cy="3723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1373923" cy="372300"/>
              </a:xfrm>
              <a:prstGeom prst="roundRect">
                <a:avLst>
                  <a:gd name="adj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endParaRPr sz="180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75267" y="32415"/>
                <a:ext cx="1223442" cy="30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75" tIns="45675" rIns="45675" bIns="45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진행</a:t>
                </a:r>
                <a:r>
                  <a:rPr lang="en-US" b="1" dirty="0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 </a:t>
                </a:r>
                <a:r>
                  <a:rPr lang="en-US" b="1" dirty="0" err="1">
                    <a:solidFill>
                      <a:srgbClr val="FFFFFF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경과</a:t>
                </a:r>
                <a:endParaRPr sz="1400" b="1" i="0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pic>
        <p:nvPicPr>
          <p:cNvPr id="61" name="Google Shape;55;p3" descr="KakaoTalk_Photo_2020-09-10-23-21-46.png">
            <a:extLst>
              <a:ext uri="{FF2B5EF4-FFF2-40B4-BE49-F238E27FC236}">
                <a16:creationId xmlns:a16="http://schemas.microsoft.com/office/drawing/2014/main" id="{C8D6EC71-9DFC-4D96-B57B-C242231B3EA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2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580" name="Google Shape;580;p22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81" name="Google Shape;581;p22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582" name="Google Shape;582;p22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3" name="Google Shape;583;p22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작업 세분화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584" name="Google Shape;584;p22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5" name="Google Shape;585;p22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586" name="Google Shape;586;p22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8" name="Google Shape;588;p22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2" name="Google Shape;592;p22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593" name="Google Shape;593;p22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94" name="Google Shape;594;p22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5" name="Google Shape;595;p22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6" name="Google Shape;596;p22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  <p:graphicFrame>
        <p:nvGraphicFramePr>
          <p:cNvPr id="598" name="Google Shape;598;p22"/>
          <p:cNvGraphicFramePr/>
          <p:nvPr/>
        </p:nvGraphicFramePr>
        <p:xfrm>
          <a:off x="2425425" y="1741025"/>
          <a:ext cx="9004575" cy="36066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0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33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None/>
                      </a:pP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테스트</a:t>
                      </a: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None/>
                      </a:pP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통합 테스트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설치부터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로그인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화면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이동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서버와의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데이터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통신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전반을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점검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.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시나리오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기반으로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개발자의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의도와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맞는지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프로토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타입과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일치하는지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테스트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디바이스 테스트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구현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완료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후,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길거리에서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시뮬레이션으로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기능들이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의도대로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작동하는지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테스트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유지보수</a:t>
                      </a: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버그해결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업데이트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주기적으로 업데이트 실시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종료</a:t>
                      </a:r>
                      <a:endParaRPr sz="24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최종 보고서 작성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최종 발표</a:t>
                      </a:r>
                      <a:endParaRPr sz="1600" b="1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-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Google Shape;747;p28">
            <a:extLst>
              <a:ext uri="{FF2B5EF4-FFF2-40B4-BE49-F238E27FC236}">
                <a16:creationId xmlns:a16="http://schemas.microsoft.com/office/drawing/2014/main" id="{351FC4CD-6628-4817-A249-3226ACCA3B20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" name="Google Shape;55;p3" descr="KakaoTalk_Photo_2020-09-10-23-21-46.png">
            <a:extLst>
              <a:ext uri="{FF2B5EF4-FFF2-40B4-BE49-F238E27FC236}">
                <a16:creationId xmlns:a16="http://schemas.microsoft.com/office/drawing/2014/main" id="{E895FEFA-EEB2-4309-AA44-C9524469B4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49563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605" name="Google Shape;605;p23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6" name="Google Shape;606;p23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607" name="Google Shape;607;p23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8" name="Google Shape;608;p23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일정 세분화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609" name="Google Shape;609;p23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610" name="Google Shape;610;p23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2" name="Google Shape;612;p23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23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5" name="Google Shape;615;p23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616" name="Google Shape;616;p23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17" name="Google Shape;617;p23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8" name="Google Shape;618;p23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9" name="Google Shape;619;p23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20" name="Google Shape;620;p23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  <p:sp>
        <p:nvSpPr>
          <p:cNvPr id="622" name="Google Shape;622;p23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23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24" name="Google Shape;624;p23"/>
          <p:cNvGraphicFramePr/>
          <p:nvPr/>
        </p:nvGraphicFramePr>
        <p:xfrm>
          <a:off x="2487208" y="1577012"/>
          <a:ext cx="8573250" cy="3827650"/>
        </p:xfrm>
        <a:graphic>
          <a:graphicData uri="http://schemas.openxmlformats.org/drawingml/2006/table">
            <a:tbl>
              <a:tblPr firstCol="1">
                <a:noFill/>
              </a:tblPr>
              <a:tblGrid>
                <a:gridCol w="75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1주차</a:t>
                      </a:r>
                      <a:endParaRPr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주제 선정 및 핵심 기능 결정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2주차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역할/기능/일정 세분화, 프레임 워크 결정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3주차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인하대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후문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범위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확정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주변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탐색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(DB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구현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전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까지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지속적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탐색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), UX/UI (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와이어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프레임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상세기능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리스트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)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설계,DB설계</a:t>
                      </a:r>
                      <a:endParaRPr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4주차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기본 설계 보고서 작성, UX/UI 구현, DB구현, 서버 구현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5주차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UX/UI 구현, DB구현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6주차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UX/UI 구현, DB구현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7주차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DB구현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,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openCV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Google Shape;747;p28">
            <a:extLst>
              <a:ext uri="{FF2B5EF4-FFF2-40B4-BE49-F238E27FC236}">
                <a16:creationId xmlns:a16="http://schemas.microsoft.com/office/drawing/2014/main" id="{8D6DF179-F37E-47DF-A6CB-F2DC172DA7D9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2" name="Google Shape;55;p3" descr="KakaoTalk_Photo_2020-09-10-23-21-46.png">
            <a:extLst>
              <a:ext uri="{FF2B5EF4-FFF2-40B4-BE49-F238E27FC236}">
                <a16:creationId xmlns:a16="http://schemas.microsoft.com/office/drawing/2014/main" id="{94C6C144-5EC7-4C5E-B29F-0CFEDCB4F3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24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630" name="Google Shape;630;p24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31" name="Google Shape;631;p24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632" name="Google Shape;632;p24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3" name="Google Shape;633;p24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일정 세분화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634" name="Google Shape;634;p24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635" name="Google Shape;635;p24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7" name="Google Shape;637;p24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24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0" name="Google Shape;640;p24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641" name="Google Shape;641;p24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42" name="Google Shape;642;p24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3" name="Google Shape;643;p24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4" name="Google Shape;644;p24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45" name="Google Shape;645;p24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  <p:sp>
        <p:nvSpPr>
          <p:cNvPr id="646" name="Google Shape;646;p24"/>
          <p:cNvSpPr txBox="1"/>
          <p:nvPr/>
        </p:nvSpPr>
        <p:spPr>
          <a:xfrm>
            <a:off x="9177179" y="6319390"/>
            <a:ext cx="26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sp>
        <p:nvSpPr>
          <p:cNvPr id="648" name="Google Shape;648;p24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24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50" name="Google Shape;650;p24"/>
          <p:cNvGraphicFramePr/>
          <p:nvPr/>
        </p:nvGraphicFramePr>
        <p:xfrm>
          <a:off x="2487208" y="1577012"/>
          <a:ext cx="8573250" cy="4232175"/>
        </p:xfrm>
        <a:graphic>
          <a:graphicData uri="http://schemas.openxmlformats.org/drawingml/2006/table">
            <a:tbl>
              <a:tblPr firstCol="1">
                <a:noFill/>
              </a:tblPr>
              <a:tblGrid>
                <a:gridCol w="75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8주차</a:t>
                      </a:r>
                      <a:endParaRPr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API, OpenCV</a:t>
                      </a:r>
                      <a:endParaRPr sz="1500" u="none" strike="noStrike" cap="none"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9주차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API, OpenCV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10주차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상세 설계 보고서 작성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11주차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API, OpenCV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12주차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1차 구현 완료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13주차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1차 테스트 및 보완, 2차 구현 완료, 2차 테스트 및 보완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14주차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최종 구현 완료, 최종 테스트, 최종 보고서 작성 및 최종 발표자료 준비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15주차</a:t>
                      </a:r>
                      <a:endParaRPr sz="1500" u="none" strike="noStrike" cap="none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최종</a:t>
                      </a:r>
                      <a:r>
                        <a:rPr lang="en-US" sz="1500" u="none" strike="noStrike" cap="none" dirty="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500" u="none" strike="noStrike" cap="none" dirty="0" err="1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발표</a:t>
                      </a:r>
                      <a:endParaRPr dirty="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" name="Google Shape;747;p28">
            <a:extLst>
              <a:ext uri="{FF2B5EF4-FFF2-40B4-BE49-F238E27FC236}">
                <a16:creationId xmlns:a16="http://schemas.microsoft.com/office/drawing/2014/main" id="{29BE7367-2E5F-4B3F-8275-14E03DFABE39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chemeClr val="bg2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solidFill>
                          <a:schemeClr val="bg2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67E85846-0E0C-443B-A737-5D55455384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5"/>
          <p:cNvGrpSpPr/>
          <p:nvPr/>
        </p:nvGrpSpPr>
        <p:grpSpPr>
          <a:xfrm>
            <a:off x="414702" y="343094"/>
            <a:ext cx="11414237" cy="5939664"/>
            <a:chOff x="0" y="-1"/>
            <a:chExt cx="11414236" cy="5939662"/>
          </a:xfrm>
        </p:grpSpPr>
        <p:sp>
          <p:nvSpPr>
            <p:cNvPr id="656" name="Google Shape;656;p25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8" name="Google Shape;658;p25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9" name="Google Shape;659;p25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660" name="Google Shape;660;p25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62" name="Google Shape;662;p25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25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5" name="Google Shape;665;p25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666" name="Google Shape;666;p25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67" name="Google Shape;667;p25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8" name="Google Shape;668;p25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69" name="Google Shape;669;p25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70" name="Google Shape;670;p25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  <p:sp>
        <p:nvSpPr>
          <p:cNvPr id="672" name="Google Shape;672;p25"/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25"/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4" name="Google Shape;674;p25"/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675" name="Google Shape;675;p25"/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25"/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lang="en-US" sz="4500" i="0" u="none" strike="noStrike" cap="none">
                  <a:solidFill>
                    <a:srgbClr val="000000"/>
                  </a:solidFill>
                  <a:latin typeface="Yeon Sung"/>
                  <a:ea typeface="Yeon Sung"/>
                  <a:cs typeface="Yeon Sung"/>
                  <a:sym typeface="Yeon Sung"/>
                </a:rPr>
                <a:t>05</a:t>
              </a:r>
              <a:endParaRPr sz="4500" i="0" u="none" strike="noStrike" cap="none">
                <a:solidFill>
                  <a:srgbClr val="000000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8" name="Google Shape;678;p25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sp>
        <p:nvSpPr>
          <p:cNvPr id="679" name="Google Shape;679;p25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25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latin typeface="Yeon Sung"/>
                <a:ea typeface="Yeon Sung"/>
                <a:cs typeface="Yeon Sung"/>
                <a:sym typeface="Yeon Sung"/>
              </a:rPr>
              <a:t>진행 경과</a:t>
            </a:r>
            <a:endParaRPr sz="1800" b="1" i="0" u="none" strike="noStrike" cap="none">
              <a:solidFill>
                <a:srgbClr val="000000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aphicFrame>
        <p:nvGraphicFramePr>
          <p:cNvPr id="2" name="Google Shape;747;p28">
            <a:extLst>
              <a:ext uri="{FF2B5EF4-FFF2-40B4-BE49-F238E27FC236}">
                <a16:creationId xmlns:a16="http://schemas.microsoft.com/office/drawing/2014/main" id="{C4867830-D03E-4936-9965-808F88C6B61A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999999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rgbClr val="999999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" name="Google Shape;55;p3" descr="KakaoTalk_Photo_2020-09-10-23-21-46.png">
            <a:extLst>
              <a:ext uri="{FF2B5EF4-FFF2-40B4-BE49-F238E27FC236}">
                <a16:creationId xmlns:a16="http://schemas.microsoft.com/office/drawing/2014/main" id="{DC869CAA-2F8C-4DB6-B922-4B7BC501EB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26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686" name="Google Shape;686;p26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7" name="Google Shape;687;p26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688" name="Google Shape;688;p26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9" name="Google Shape;689;p26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진행 경과 - 협업 환경 구축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690" name="Google Shape;690;p26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691" name="Google Shape;691;p26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3" name="Google Shape;693;p26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26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6" name="Google Shape;696;p26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697" name="Google Shape;697;p26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8" name="Google Shape;698;p26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9" name="Google Shape;699;p26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00" name="Google Shape;700;p26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01" name="Google Shape;701;p26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  <p:sp>
        <p:nvSpPr>
          <p:cNvPr id="702" name="Google Shape;702;p26"/>
          <p:cNvSpPr txBox="1"/>
          <p:nvPr/>
        </p:nvSpPr>
        <p:spPr>
          <a:xfrm>
            <a:off x="9177179" y="6319390"/>
            <a:ext cx="26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sp>
        <p:nvSpPr>
          <p:cNvPr id="704" name="Google Shape;704;p26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26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6" name="Google Shape;7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900" y="1400175"/>
            <a:ext cx="8146549" cy="433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5;p28">
            <a:extLst>
              <a:ext uri="{FF2B5EF4-FFF2-40B4-BE49-F238E27FC236}">
                <a16:creationId xmlns:a16="http://schemas.microsoft.com/office/drawing/2014/main" id="{63478653-9983-49DF-88F9-75B2B3A63616}"/>
              </a:ext>
            </a:extLst>
          </p:cNvPr>
          <p:cNvSpPr/>
          <p:nvPr/>
        </p:nvSpPr>
        <p:spPr>
          <a:xfrm>
            <a:off x="660804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" name="Google Shape;747;p28">
            <a:extLst>
              <a:ext uri="{FF2B5EF4-FFF2-40B4-BE49-F238E27FC236}">
                <a16:creationId xmlns:a16="http://schemas.microsoft.com/office/drawing/2014/main" id="{0A68C579-6B58-4E6C-AFA9-6C630AD4F2F7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999999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rgbClr val="999999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Google Shape;55;p3" descr="KakaoTalk_Photo_2020-09-10-23-21-46.png">
            <a:extLst>
              <a:ext uri="{FF2B5EF4-FFF2-40B4-BE49-F238E27FC236}">
                <a16:creationId xmlns:a16="http://schemas.microsoft.com/office/drawing/2014/main" id="{BD2F37A2-E187-486E-B91C-8F9A67F7AE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27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712" name="Google Shape;712;p27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13" name="Google Shape;713;p27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714" name="Google Shape;714;p27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5" name="Google Shape;715;p27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진행 경과 - 작업 환경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716" name="Google Shape;716;p27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717" name="Google Shape;717;p27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9" name="Google Shape;719;p27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27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2" name="Google Shape;722;p27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723" name="Google Shape;723;p27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24" name="Google Shape;724;p27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25" name="Google Shape;725;p27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26" name="Google Shape;726;p27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27" name="Google Shape;727;p27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  <p:sp>
        <p:nvSpPr>
          <p:cNvPr id="728" name="Google Shape;728;p27"/>
          <p:cNvSpPr txBox="1"/>
          <p:nvPr/>
        </p:nvSpPr>
        <p:spPr>
          <a:xfrm>
            <a:off x="9177179" y="6319390"/>
            <a:ext cx="26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sp>
        <p:nvSpPr>
          <p:cNvPr id="730" name="Google Shape;730;p27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27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2" name="Google Shape;7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675" y="1329025"/>
            <a:ext cx="7393925" cy="46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5;p28">
            <a:extLst>
              <a:ext uri="{FF2B5EF4-FFF2-40B4-BE49-F238E27FC236}">
                <a16:creationId xmlns:a16="http://schemas.microsoft.com/office/drawing/2014/main" id="{3D11DB03-F3EA-4500-946F-511AF21F0F66}"/>
              </a:ext>
            </a:extLst>
          </p:cNvPr>
          <p:cNvSpPr/>
          <p:nvPr/>
        </p:nvSpPr>
        <p:spPr>
          <a:xfrm>
            <a:off x="671955" y="4609603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" name="Google Shape;747;p28">
            <a:extLst>
              <a:ext uri="{FF2B5EF4-FFF2-40B4-BE49-F238E27FC236}">
                <a16:creationId xmlns:a16="http://schemas.microsoft.com/office/drawing/2014/main" id="{2584D47F-9B12-43A9-B6BB-1DCE6682D60E}"/>
              </a:ext>
            </a:extLst>
          </p:cNvPr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999999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rgbClr val="999999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Google Shape;55;p3" descr="KakaoTalk_Photo_2020-09-10-23-21-46.png">
            <a:extLst>
              <a:ext uri="{FF2B5EF4-FFF2-40B4-BE49-F238E27FC236}">
                <a16:creationId xmlns:a16="http://schemas.microsoft.com/office/drawing/2014/main" id="{8D0226EB-77A8-4E61-8A14-8D4079B7AD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8"/>
          <p:cNvGrpSpPr/>
          <p:nvPr/>
        </p:nvGrpSpPr>
        <p:grpSpPr>
          <a:xfrm>
            <a:off x="388882" y="331250"/>
            <a:ext cx="11414330" cy="5939701"/>
            <a:chOff x="0" y="-1"/>
            <a:chExt cx="11414330" cy="5939701"/>
          </a:xfrm>
        </p:grpSpPr>
        <p:sp>
          <p:nvSpPr>
            <p:cNvPr id="738" name="Google Shape;738;p28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9" name="Google Shape;739;p28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740" name="Google Shape;740;p28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1" name="Google Shape;741;p28"/>
              <p:cNvSpPr txBox="1"/>
              <p:nvPr/>
            </p:nvSpPr>
            <p:spPr>
              <a:xfrm>
                <a:off x="311988" y="275987"/>
                <a:ext cx="9398700" cy="6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>
                    <a:solidFill>
                      <a:srgbClr val="595959"/>
                    </a:solidFill>
                    <a:latin typeface="Yeon Sung"/>
                    <a:ea typeface="Yeon Sung"/>
                    <a:cs typeface="Yeon Sung"/>
                    <a:sym typeface="Yeon Sung"/>
                  </a:rPr>
                  <a:t>진행 경과 - UI 구현 시작</a:t>
                </a:r>
                <a:endParaRPr sz="2800" b="1" i="1" u="none" strike="noStrike" cap="none">
                  <a:solidFill>
                    <a:srgbClr val="595959"/>
                  </a:solidFill>
                  <a:latin typeface="Yeon Sung"/>
                  <a:ea typeface="Yeon Sung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742" name="Google Shape;742;p28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743" name="Google Shape;743;p28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5" name="Google Shape;745;p28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chemeClr val="tx1"/>
            </a:solidFill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28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7" name="Google Shape;747;p28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필요성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999999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구조</a:t>
                      </a:r>
                      <a:endParaRPr sz="1100" u="none" strike="noStrike" cap="none" dirty="0">
                        <a:solidFill>
                          <a:srgbClr val="999999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 및 일정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u="none" strike="noStrike" cap="none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u="none" strike="noStrike" cap="none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48" name="Google Shape;748;p28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749" name="Google Shape;749;p28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0" name="Google Shape;750;p28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51" name="Google Shape;751;p28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2" name="Google Shape;752;p28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  <p:sp>
        <p:nvSpPr>
          <p:cNvPr id="754" name="Google Shape;754;p28"/>
          <p:cNvSpPr txBox="1"/>
          <p:nvPr/>
        </p:nvSpPr>
        <p:spPr>
          <a:xfrm>
            <a:off x="9177179" y="6319390"/>
            <a:ext cx="2651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sym typeface="Arial"/>
            </a:endParaRPr>
          </a:p>
        </p:txBody>
      </p:sp>
      <p:sp>
        <p:nvSpPr>
          <p:cNvPr id="756" name="Google Shape;756;p28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8" name="Google Shape;7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150" y="1539513"/>
            <a:ext cx="2394314" cy="38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12E149-DAAD-4E1C-880F-0A0814D89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393" y="1539513"/>
            <a:ext cx="2551333" cy="38195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D584D-53BF-4ECD-9B48-8156908A3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655" y="1539513"/>
            <a:ext cx="2628900" cy="3819501"/>
          </a:xfrm>
          <a:prstGeom prst="rect">
            <a:avLst/>
          </a:prstGeom>
        </p:spPr>
      </p:pic>
      <p:pic>
        <p:nvPicPr>
          <p:cNvPr id="25" name="Google Shape;55;p3" descr="KakaoTalk_Photo_2020-09-10-23-21-46.png">
            <a:extLst>
              <a:ext uri="{FF2B5EF4-FFF2-40B4-BE49-F238E27FC236}">
                <a16:creationId xmlns:a16="http://schemas.microsoft.com/office/drawing/2014/main" id="{5FCA51AE-27CF-44FA-9EC9-0B6C6308BD1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9"/>
          <p:cNvGrpSpPr/>
          <p:nvPr/>
        </p:nvGrpSpPr>
        <p:grpSpPr>
          <a:xfrm>
            <a:off x="388882" y="331250"/>
            <a:ext cx="11414238" cy="5939664"/>
            <a:chOff x="0" y="-1"/>
            <a:chExt cx="11414237" cy="5939662"/>
          </a:xfrm>
        </p:grpSpPr>
        <p:sp>
          <p:nvSpPr>
            <p:cNvPr id="764" name="Google Shape;764;p29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65" name="Google Shape;765;p29"/>
            <p:cNvGrpSpPr/>
            <p:nvPr/>
          </p:nvGrpSpPr>
          <p:grpSpPr>
            <a:xfrm>
              <a:off x="1588130" y="-1"/>
              <a:ext cx="9826107" cy="5939662"/>
              <a:chOff x="0" y="0"/>
              <a:chExt cx="9826105" cy="5939660"/>
            </a:xfrm>
          </p:grpSpPr>
          <p:sp>
            <p:nvSpPr>
              <p:cNvPr id="766" name="Google Shape;766;p29"/>
              <p:cNvSpPr/>
              <p:nvPr/>
            </p:nvSpPr>
            <p:spPr>
              <a:xfrm>
                <a:off x="0" y="0"/>
                <a:ext cx="9826105" cy="593966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7" name="Google Shape;767;p29"/>
              <p:cNvSpPr txBox="1"/>
              <p:nvPr/>
            </p:nvSpPr>
            <p:spPr>
              <a:xfrm>
                <a:off x="311988" y="275987"/>
                <a:ext cx="9398688" cy="523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u="none" strike="noStrike" cap="none" dirty="0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sym typeface="Arial"/>
                  </a:rPr>
                  <a:t>Q&amp;A</a:t>
                </a:r>
                <a:endParaRPr dirty="0">
                  <a:latin typeface="배달의민족 연성" panose="020B0600000101010101" pitchFamily="50" charset="-127"/>
                  <a:ea typeface="배달의민족 연성" panose="020B0600000101010101" pitchFamily="50" charset="-127"/>
                </a:endParaRPr>
              </a:p>
            </p:txBody>
          </p:sp>
        </p:grpSp>
      </p:grpSp>
      <p:sp>
        <p:nvSpPr>
          <p:cNvPr id="768" name="Google Shape;768;p29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9" name="Google Shape;769;p29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770" name="Google Shape;770;p29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2" name="Google Shape;772;p29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29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74" name="Google Shape;774;p29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Feedback</a:t>
                      </a:r>
                      <a:endParaRPr dirty="0"/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세분화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일정</a:t>
                      </a:r>
                      <a:r>
                        <a:rPr 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세분화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역할</a:t>
                      </a:r>
                      <a:r>
                        <a:rPr lang="en-US" sz="110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세분화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진행</a:t>
                      </a:r>
                      <a:r>
                        <a:rPr lang="en-US" sz="1100" b="0" u="none" strike="noStrike" cap="none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Arial"/>
                          <a:sym typeface="Arial"/>
                        </a:rPr>
                        <a:t>경과</a:t>
                      </a:r>
                      <a:endParaRPr sz="1100" b="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5" name="Google Shape;775;p29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776" name="Google Shape;776;p29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77" name="Google Shape;777;p29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8" name="Google Shape;778;p29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9" name="Google Shape;779;p29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80" name="Google Shape;780;p29"/>
          <p:cNvSpPr txBox="1">
            <a:spLocks noGrp="1"/>
          </p:cNvSpPr>
          <p:nvPr>
            <p:ph type="sldNum" idx="1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  <p:pic>
        <p:nvPicPr>
          <p:cNvPr id="781" name="Google Shape;781;p29" descr="Google Shape;50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3917" y="1974550"/>
            <a:ext cx="2908917" cy="29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9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B9603F2F-2BA2-4637-822F-0D3223B683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414702" y="343094"/>
            <a:ext cx="11414237" cy="5939664"/>
            <a:chOff x="0" y="-1"/>
            <a:chExt cx="11414236" cy="5939662"/>
          </a:xfrm>
        </p:grpSpPr>
        <p:sp>
          <p:nvSpPr>
            <p:cNvPr id="128" name="Google Shape;128;p5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" name="Google Shape;134;p5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ysClr val="windowText" lastClr="00000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5" name="Google Shape;135;p5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136" name="Google Shape;136;p5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37" name="Google Shape;137;p5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8" name="Google Shape;138;p5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9" name="Google Shape;139;p5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140" name="Google Shape;140;p5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142" name="Google Shape;142;p5"/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145" name="Google Shape;145;p5"/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5"/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lang="en-US" sz="450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rPr>
                <a:t>01</a:t>
              </a:r>
              <a:endParaRPr sz="45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필요성</a:t>
            </a:r>
            <a:endParaRPr sz="1800" b="1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grpSp>
        <p:nvGrpSpPr>
          <p:cNvPr id="149" name="Google Shape;149;p5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150" name="Google Shape;150;p5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" name="Google Shape;55;p3" descr="KakaoTalk_Photo_2020-09-10-23-21-46.png">
            <a:extLst>
              <a:ext uri="{FF2B5EF4-FFF2-40B4-BE49-F238E27FC236}">
                <a16:creationId xmlns:a16="http://schemas.microsoft.com/office/drawing/2014/main" id="{DD74B65B-2C92-456B-9066-6D3F6D4EAF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388845" y="354889"/>
            <a:ext cx="11414100" cy="5939700"/>
          </a:xfrm>
          <a:prstGeom prst="roundRect">
            <a:avLst>
              <a:gd name="adj" fmla="val 422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8" name="Google Shape;158;p6"/>
          <p:cNvGrpSpPr/>
          <p:nvPr/>
        </p:nvGrpSpPr>
        <p:grpSpPr>
          <a:xfrm>
            <a:off x="1976975" y="354888"/>
            <a:ext cx="9826200" cy="5939700"/>
            <a:chOff x="0" y="0"/>
            <a:chExt cx="9826200" cy="5939700"/>
          </a:xfrm>
        </p:grpSpPr>
        <p:sp>
          <p:nvSpPr>
            <p:cNvPr id="159" name="Google Shape;159;p6"/>
            <p:cNvSpPr/>
            <p:nvPr/>
          </p:nvSpPr>
          <p:spPr>
            <a:xfrm>
              <a:off x="0" y="0"/>
              <a:ext cx="9826200" cy="5939700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311988" y="275987"/>
              <a:ext cx="9398700" cy="14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800"/>
                <a:buFont typeface="Arial"/>
                <a:buNone/>
              </a:pPr>
              <a:r>
                <a:rPr lang="en-US" sz="2800" b="1" i="1" dirty="0" err="1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rPr>
                <a:t>필요성</a:t>
              </a:r>
              <a:endParaRPr sz="2800" b="1" i="1" dirty="0">
                <a:solidFill>
                  <a:srgbClr val="595959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163" name="Google Shape;163;p6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" name="Google Shape;165;p6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8" name="Google Shape;168;p6"/>
          <p:cNvGraphicFramePr/>
          <p:nvPr/>
        </p:nvGraphicFramePr>
        <p:xfrm>
          <a:off x="968472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ysClr val="windowText" lastClr="00000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9" name="Google Shape;169;p6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170" name="Google Shape;170;p6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1" name="Google Shape;171;p6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2" name="Google Shape;172;p6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3" name="Google Shape;173;p6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174" name="Google Shape;174;p6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pic>
        <p:nvPicPr>
          <p:cNvPr id="176" name="Google Shape;17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688" y="1559975"/>
            <a:ext cx="9110475" cy="2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2695700" y="3867550"/>
            <a:ext cx="56427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통계청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[</a:t>
            </a: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보건복지부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장애인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실태조사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: </a:t>
            </a: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정보통신기기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사용률</a:t>
            </a:r>
            <a:r>
              <a:rPr lang="en-US" sz="1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, 2011-2017]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5211600" y="4735850"/>
            <a:ext cx="36180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시각장애인</a:t>
            </a: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60%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이상</a:t>
            </a: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→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스마트폰</a:t>
            </a: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사용</a:t>
            </a:r>
            <a:endParaRPr sz="18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☹️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어플</a:t>
            </a: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수 +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기능</a:t>
            </a:r>
            <a:r>
              <a:rPr lang="en-US" sz="18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 </a:t>
            </a:r>
            <a:r>
              <a:rPr lang="en-US" sz="1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떨어짐</a:t>
            </a:r>
            <a:endParaRPr sz="18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pic>
        <p:nvPicPr>
          <p:cNvPr id="23" name="Google Shape;55;p3" descr="KakaoTalk_Photo_2020-09-10-23-21-46.png">
            <a:extLst>
              <a:ext uri="{FF2B5EF4-FFF2-40B4-BE49-F238E27FC236}">
                <a16:creationId xmlns:a16="http://schemas.microsoft.com/office/drawing/2014/main" id="{8039F997-2ECB-45F9-A8A3-1A9CF17134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7"/>
          <p:cNvGrpSpPr/>
          <p:nvPr/>
        </p:nvGrpSpPr>
        <p:grpSpPr>
          <a:xfrm>
            <a:off x="388882" y="328289"/>
            <a:ext cx="11414330" cy="5939701"/>
            <a:chOff x="0" y="-1"/>
            <a:chExt cx="11414330" cy="5939701"/>
          </a:xfrm>
        </p:grpSpPr>
        <p:sp>
          <p:nvSpPr>
            <p:cNvPr id="184" name="Google Shape;184;p7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5" name="Google Shape;185;p7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186" name="Google Shape;186;p7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7"/>
              <p:cNvSpPr txBox="1"/>
              <p:nvPr/>
            </p:nvSpPr>
            <p:spPr>
              <a:xfrm>
                <a:off x="311988" y="275987"/>
                <a:ext cx="9398700" cy="141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필요성</a:t>
                </a:r>
                <a:endParaRPr sz="2800" b="1" i="1" dirty="0">
                  <a:solidFill>
                    <a:srgbClr val="595959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188" name="Google Shape;188;p7"/>
          <p:cNvSpPr/>
          <p:nvPr/>
        </p:nvSpPr>
        <p:spPr>
          <a:xfrm>
            <a:off x="643659" y="2706922"/>
            <a:ext cx="141696" cy="1869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9" name="Google Shape;189;p7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190" name="Google Shape;190;p7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2" name="Google Shape;192;p7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5" name="Google Shape;195;p7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6" name="Google Shape;196;p7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197" name="Google Shape;197;p7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8" name="Google Shape;198;p7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9" name="Google Shape;199;p7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0" name="Google Shape;200;p7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201" name="Google Shape;201;p7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203" name="Google Shape;203;p7"/>
          <p:cNvSpPr/>
          <p:nvPr/>
        </p:nvSpPr>
        <p:spPr>
          <a:xfrm>
            <a:off x="2504050" y="1826700"/>
            <a:ext cx="3832200" cy="320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04" name="Google Shape;204;p7"/>
          <p:cNvSpPr txBox="1"/>
          <p:nvPr/>
        </p:nvSpPr>
        <p:spPr>
          <a:xfrm>
            <a:off x="2840550" y="2189650"/>
            <a:ext cx="3255300" cy="2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음향신호기 넣기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425" y="1225652"/>
            <a:ext cx="3451624" cy="46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5;p3" descr="KakaoTalk_Photo_2020-09-10-23-21-46.png">
            <a:extLst>
              <a:ext uri="{FF2B5EF4-FFF2-40B4-BE49-F238E27FC236}">
                <a16:creationId xmlns:a16="http://schemas.microsoft.com/office/drawing/2014/main" id="{371B0C0B-192A-48C6-86BD-18B9753D2D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8"/>
          <p:cNvGrpSpPr/>
          <p:nvPr/>
        </p:nvGrpSpPr>
        <p:grpSpPr>
          <a:xfrm>
            <a:off x="414702" y="343094"/>
            <a:ext cx="11414237" cy="5939664"/>
            <a:chOff x="0" y="-1"/>
            <a:chExt cx="11414236" cy="5939662"/>
          </a:xfrm>
        </p:grpSpPr>
        <p:sp>
          <p:nvSpPr>
            <p:cNvPr id="211" name="Google Shape;211;p8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214" name="Google Shape;214;p8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9" name="Google Shape;219;p8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chemeClr val="accent3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ysClr val="windowText" lastClr="000000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20" name="Google Shape;220;p8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221" name="Google Shape;221;p8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22" name="Google Shape;222;p8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3" name="Google Shape;223;p8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4" name="Google Shape;224;p8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225" name="Google Shape;225;p8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227" name="Google Shape;227;p8"/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" name="Google Shape;229;p8"/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230" name="Google Shape;230;p8"/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8"/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lang="en-US" sz="4500" b="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sym typeface="Arial"/>
                </a:rPr>
                <a:t>02</a:t>
              </a:r>
              <a:endParaRPr sz="4500" b="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3" name="Google Shape;233;p8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기능</a:t>
            </a:r>
            <a:endParaRPr sz="1800" b="1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Google Shape;55;p3" descr="KakaoTalk_Photo_2020-09-10-23-21-46.png">
            <a:extLst>
              <a:ext uri="{FF2B5EF4-FFF2-40B4-BE49-F238E27FC236}">
                <a16:creationId xmlns:a16="http://schemas.microsoft.com/office/drawing/2014/main" id="{60C67B16-2A94-486E-835F-6293522F6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388845" y="244214"/>
            <a:ext cx="11414330" cy="5939701"/>
            <a:chOff x="0" y="-1"/>
            <a:chExt cx="11414330" cy="5939701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1" name="Google Shape;241;p9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242" name="Google Shape;242;p9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9"/>
              <p:cNvSpPr txBox="1"/>
              <p:nvPr/>
            </p:nvSpPr>
            <p:spPr>
              <a:xfrm>
                <a:off x="311988" y="275987"/>
                <a:ext cx="9398700" cy="141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기능</a:t>
                </a:r>
                <a:endParaRPr sz="2800" b="1" i="1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sp>
        <p:nvSpPr>
          <p:cNvPr id="248" name="Google Shape;248;p9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1" name="Google Shape;251;p9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chemeClr val="accent3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2" name="Google Shape;252;p9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253" name="Google Shape;253;p9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54" name="Google Shape;254;p9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5" name="Google Shape;255;p9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6" name="Google Shape;256;p9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257" name="Google Shape;257;p9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graphicFrame>
        <p:nvGraphicFramePr>
          <p:cNvPr id="259" name="Google Shape;259;p9"/>
          <p:cNvGraphicFramePr/>
          <p:nvPr/>
        </p:nvGraphicFramePr>
        <p:xfrm>
          <a:off x="2924350" y="1795640"/>
          <a:ext cx="8000900" cy="32733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설명</a:t>
                      </a:r>
                      <a:endParaRPr sz="2100" b="1"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적용되는</a:t>
                      </a:r>
                      <a:r>
                        <a:rPr lang="en-US" sz="21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21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기술</a:t>
                      </a:r>
                      <a:endParaRPr sz="21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3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경로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탐색</a:t>
                      </a:r>
                      <a:endParaRPr sz="18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조건적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배제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장애물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위험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요소들의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우선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순위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낮게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부여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무조건적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배제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: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경로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제거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지도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내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데이터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기반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: 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일정범위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안에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접근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시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메시지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제공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실시간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탐색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GPS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인식</a:t>
                      </a:r>
                      <a:endParaRPr sz="18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후면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카메라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→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인식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: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상태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정보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읽어옴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영상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인식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234;p8">
            <a:extLst>
              <a:ext uri="{FF2B5EF4-FFF2-40B4-BE49-F238E27FC236}">
                <a16:creationId xmlns:a16="http://schemas.microsoft.com/office/drawing/2014/main" id="{8793CBBB-3BB2-4B80-AE43-7C577E73CF64}"/>
              </a:ext>
            </a:extLst>
          </p:cNvPr>
          <p:cNvSpPr/>
          <p:nvPr/>
        </p:nvSpPr>
        <p:spPr>
          <a:xfrm>
            <a:off x="643659" y="2716349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70;p4">
            <a:extLst>
              <a:ext uri="{FF2B5EF4-FFF2-40B4-BE49-F238E27FC236}">
                <a16:creationId xmlns:a16="http://schemas.microsoft.com/office/drawing/2014/main" id="{9196BEEC-EB59-4FDC-B73E-62C09782A808}"/>
              </a:ext>
            </a:extLst>
          </p:cNvPr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28" name="Google Shape;71;p4">
              <a:extLst>
                <a:ext uri="{FF2B5EF4-FFF2-40B4-BE49-F238E27FC236}">
                  <a16:creationId xmlns:a16="http://schemas.microsoft.com/office/drawing/2014/main" id="{D2F49CF6-551E-4F86-8A9D-1A74476399CF}"/>
                </a:ext>
              </a:extLst>
            </p:cNvPr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72;p4">
              <a:extLst>
                <a:ext uri="{FF2B5EF4-FFF2-40B4-BE49-F238E27FC236}">
                  <a16:creationId xmlns:a16="http://schemas.microsoft.com/office/drawing/2014/main" id="{E8D96677-6CBD-4851-8F51-5F39E2692C37}"/>
                </a:ext>
              </a:extLst>
            </p:cNvPr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" name="Google Shape;55;p3" descr="KakaoTalk_Photo_2020-09-10-23-21-46.png">
            <a:extLst>
              <a:ext uri="{FF2B5EF4-FFF2-40B4-BE49-F238E27FC236}">
                <a16:creationId xmlns:a16="http://schemas.microsoft.com/office/drawing/2014/main" id="{AB1E910F-1423-4267-9A12-C8E715DF88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0"/>
          <p:cNvGrpSpPr/>
          <p:nvPr/>
        </p:nvGrpSpPr>
        <p:grpSpPr>
          <a:xfrm>
            <a:off x="388845" y="244214"/>
            <a:ext cx="11414330" cy="5939701"/>
            <a:chOff x="0" y="-1"/>
            <a:chExt cx="11414330" cy="5939701"/>
          </a:xfrm>
        </p:grpSpPr>
        <p:sp>
          <p:nvSpPr>
            <p:cNvPr id="265" name="Google Shape;265;p10"/>
            <p:cNvSpPr/>
            <p:nvPr/>
          </p:nvSpPr>
          <p:spPr>
            <a:xfrm>
              <a:off x="0" y="0"/>
              <a:ext cx="11414100" cy="5939700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6" name="Google Shape;266;p10"/>
            <p:cNvGrpSpPr/>
            <p:nvPr/>
          </p:nvGrpSpPr>
          <p:grpSpPr>
            <a:xfrm>
              <a:off x="1588130" y="-1"/>
              <a:ext cx="9826200" cy="5939700"/>
              <a:chOff x="0" y="0"/>
              <a:chExt cx="9826200" cy="5939700"/>
            </a:xfrm>
          </p:grpSpPr>
          <p:sp>
            <p:nvSpPr>
              <p:cNvPr id="267" name="Google Shape;267;p10"/>
              <p:cNvSpPr/>
              <p:nvPr/>
            </p:nvSpPr>
            <p:spPr>
              <a:xfrm>
                <a:off x="0" y="0"/>
                <a:ext cx="9826200" cy="5939700"/>
              </a:xfrm>
              <a:prstGeom prst="roundRect">
                <a:avLst>
                  <a:gd name="adj" fmla="val 4007"/>
                </a:avLst>
              </a:prstGeom>
              <a:gradFill>
                <a:gsLst>
                  <a:gs pos="0">
                    <a:srgbClr val="F2F2F2"/>
                  </a:gs>
                  <a:gs pos="100000">
                    <a:srgbClr val="D9D9D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8" name="Google Shape;268;p10"/>
              <p:cNvSpPr txBox="1"/>
              <p:nvPr/>
            </p:nvSpPr>
            <p:spPr>
              <a:xfrm>
                <a:off x="311988" y="275987"/>
                <a:ext cx="9398700" cy="141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800"/>
                  <a:buFont typeface="Arial"/>
                  <a:buNone/>
                </a:pPr>
                <a:r>
                  <a:rPr lang="en-US" sz="2800" b="1" i="1" dirty="0" err="1">
                    <a:solidFill>
                      <a:srgbClr val="595959"/>
                    </a:solidFill>
                    <a:latin typeface="배달의민족 연성" panose="020B0600000101010101" pitchFamily="50" charset="-127"/>
                    <a:ea typeface="배달의민족 연성" panose="020B0600000101010101" pitchFamily="50" charset="-127"/>
                    <a:cs typeface="Yeon Sung"/>
                    <a:sym typeface="Yeon Sung"/>
                  </a:rPr>
                  <a:t>기능</a:t>
                </a:r>
                <a:endParaRPr sz="2800" b="1" i="1" u="none" strike="noStrike" cap="none" dirty="0">
                  <a:solidFill>
                    <a:srgbClr val="FFFFFF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endParaRPr>
              </a:p>
            </p:txBody>
          </p:sp>
        </p:grpSp>
      </p:grpSp>
      <p:grpSp>
        <p:nvGrpSpPr>
          <p:cNvPr id="270" name="Google Shape;270;p10"/>
          <p:cNvGrpSpPr/>
          <p:nvPr/>
        </p:nvGrpSpPr>
        <p:grpSpPr>
          <a:xfrm>
            <a:off x="599824" y="2045574"/>
            <a:ext cx="229338" cy="182453"/>
            <a:chOff x="-1" y="-1"/>
            <a:chExt cx="229338" cy="182453"/>
          </a:xfrm>
        </p:grpSpPr>
        <p:sp>
          <p:nvSpPr>
            <p:cNvPr id="271" name="Google Shape;271;p10"/>
            <p:cNvSpPr/>
            <p:nvPr/>
          </p:nvSpPr>
          <p:spPr>
            <a:xfrm>
              <a:off x="32724" y="36814"/>
              <a:ext cx="163890" cy="1456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-1" y="-1"/>
              <a:ext cx="229338" cy="1074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3" name="Google Shape;273;p10"/>
          <p:cNvSpPr/>
          <p:nvPr/>
        </p:nvSpPr>
        <p:spPr>
          <a:xfrm>
            <a:off x="657795" y="4632964"/>
            <a:ext cx="113400" cy="19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29139" y="4004647"/>
            <a:ext cx="170694" cy="149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28247" y="3372799"/>
            <a:ext cx="172476" cy="152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6" name="Google Shape;276;p10"/>
          <p:cNvGraphicFramePr/>
          <p:nvPr/>
        </p:nvGraphicFramePr>
        <p:xfrm>
          <a:off x="977899" y="1840440"/>
          <a:ext cx="854250" cy="3204625"/>
        </p:xfrm>
        <a:graphic>
          <a:graphicData uri="http://schemas.openxmlformats.org/drawingml/2006/table">
            <a:tbl>
              <a:tblPr firstRow="1" bandRow="1"/>
              <a:tblGrid>
                <a:gridCol w="8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100" dirty="0">
                          <a:solidFill>
                            <a:schemeClr val="accent3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필요성</a:t>
                      </a:r>
                      <a:endParaRPr sz="1100" dirty="0">
                        <a:solidFill>
                          <a:schemeClr val="accent3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기능</a:t>
                      </a:r>
                      <a:endParaRPr sz="1100" dirty="0">
                        <a:solidFill>
                          <a:schemeClr val="tx1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구조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작업 및 일정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100" dirty="0">
                          <a:solidFill>
                            <a:srgbClr val="BFBFBF"/>
                          </a:solidFill>
                          <a:latin typeface="배달의민족 연성"/>
                          <a:ea typeface="배달의민족 연성"/>
                          <a:cs typeface="배달의민족 연성"/>
                          <a:sym typeface="배달의민족 연성"/>
                        </a:rPr>
                        <a:t>진행 경과</a:t>
                      </a:r>
                      <a:endParaRPr sz="1100" dirty="0">
                        <a:solidFill>
                          <a:srgbClr val="BFBFBF"/>
                        </a:solidFill>
                        <a:latin typeface="배달의민족 연성"/>
                        <a:ea typeface="배달의민족 연성"/>
                        <a:cs typeface="배달의민족 연성"/>
                        <a:sym typeface="배달의민족 연성"/>
                      </a:endParaRPr>
                    </a:p>
                  </a:txBody>
                  <a:tcPr marL="45720" marR="45720" anchor="ctr" horzOverflow="overflow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7" name="Google Shape;277;p10"/>
          <p:cNvGrpSpPr/>
          <p:nvPr/>
        </p:nvGrpSpPr>
        <p:grpSpPr>
          <a:xfrm>
            <a:off x="613266" y="892513"/>
            <a:ext cx="323700" cy="323700"/>
            <a:chOff x="-1" y="-1"/>
            <a:chExt cx="323700" cy="323700"/>
          </a:xfrm>
        </p:grpSpPr>
        <p:sp>
          <p:nvSpPr>
            <p:cNvPr id="278" name="Google Shape;278;p10"/>
            <p:cNvSpPr/>
            <p:nvPr/>
          </p:nvSpPr>
          <p:spPr>
            <a:xfrm>
              <a:off x="-1" y="-1"/>
              <a:ext cx="323700" cy="323700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79" name="Google Shape;279;p10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0" name="Google Shape;280;p10"/>
          <p:cNvCxnSpPr/>
          <p:nvPr/>
        </p:nvCxnSpPr>
        <p:spPr>
          <a:xfrm>
            <a:off x="657602" y="1400175"/>
            <a:ext cx="10950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1" name="Google Shape;281;p10"/>
          <p:cNvSpPr txBox="1"/>
          <p:nvPr/>
        </p:nvSpPr>
        <p:spPr>
          <a:xfrm>
            <a:off x="1121483" y="933015"/>
            <a:ext cx="5496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282" name="Google Shape;282;p10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9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graphicFrame>
        <p:nvGraphicFramePr>
          <p:cNvPr id="284" name="Google Shape;284;p10"/>
          <p:cNvGraphicFramePr/>
          <p:nvPr>
            <p:extLst>
              <p:ext uri="{D42A27DB-BD31-4B8C-83A1-F6EECF244321}">
                <p14:modId xmlns:p14="http://schemas.microsoft.com/office/powerpoint/2010/main" val="2456342609"/>
              </p:ext>
            </p:extLst>
          </p:nvPr>
        </p:nvGraphicFramePr>
        <p:xfrm>
          <a:off x="2851850" y="1516850"/>
          <a:ext cx="8000900" cy="3859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7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설명</a:t>
                      </a:r>
                      <a:endParaRPr sz="2100" b="1"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적용되는</a:t>
                      </a:r>
                      <a:r>
                        <a:rPr lang="en-US" sz="2100" b="1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2100" b="1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기술</a:t>
                      </a:r>
                      <a:endParaRPr sz="2100" b="1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목적지</a:t>
                      </a:r>
                      <a:r>
                        <a:rPr 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검색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목적지를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검색한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사용자의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→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변환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변환된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→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출력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: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목적지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재확인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O :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변환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목적지로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설정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X :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사용자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재입력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합성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변환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음성메시지</a:t>
                      </a:r>
                      <a:endParaRPr sz="18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경고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신호등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안내</a:t>
                      </a:r>
                      <a:endParaRPr dirty="0">
                        <a:solidFill>
                          <a:schemeClr val="dk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합성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화면</a:t>
                      </a:r>
                      <a:r>
                        <a:rPr 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내 </a:t>
                      </a: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텍스트</a:t>
                      </a:r>
                      <a:r>
                        <a:rPr 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sz="1800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읽어주기</a:t>
                      </a:r>
                      <a:endParaRPr sz="180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Char char="-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컴포넌트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터치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→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출력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Yeon Sung"/>
                        <a:buAutoNum type="arabicPeriod"/>
                      </a:pP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음성</a:t>
                      </a:r>
                      <a:r>
                        <a:rPr 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</a:t>
                      </a:r>
                      <a:r>
                        <a:rPr lang="en-US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합성</a:t>
                      </a:r>
                      <a:endParaRPr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" name="Google Shape;70;p4">
            <a:extLst>
              <a:ext uri="{FF2B5EF4-FFF2-40B4-BE49-F238E27FC236}">
                <a16:creationId xmlns:a16="http://schemas.microsoft.com/office/drawing/2014/main" id="{BEF95A9C-FAD8-4653-AD7E-83BEC1BA9862}"/>
              </a:ext>
            </a:extLst>
          </p:cNvPr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24" name="Google Shape;71;p4">
              <a:extLst>
                <a:ext uri="{FF2B5EF4-FFF2-40B4-BE49-F238E27FC236}">
                  <a16:creationId xmlns:a16="http://schemas.microsoft.com/office/drawing/2014/main" id="{D0F55ECD-1F57-4F69-9090-BCC76A6FDD36}"/>
                </a:ext>
              </a:extLst>
            </p:cNvPr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72;p4">
              <a:extLst>
                <a:ext uri="{FF2B5EF4-FFF2-40B4-BE49-F238E27FC236}">
                  <a16:creationId xmlns:a16="http://schemas.microsoft.com/office/drawing/2014/main" id="{8BB3907A-9387-4A72-BE8D-B296B7110C08}"/>
                </a:ext>
              </a:extLst>
            </p:cNvPr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Google Shape;234;p8">
            <a:extLst>
              <a:ext uri="{FF2B5EF4-FFF2-40B4-BE49-F238E27FC236}">
                <a16:creationId xmlns:a16="http://schemas.microsoft.com/office/drawing/2014/main" id="{6EEDFE2B-7617-4707-BFEC-3F56FF7FA550}"/>
              </a:ext>
            </a:extLst>
          </p:cNvPr>
          <p:cNvSpPr/>
          <p:nvPr/>
        </p:nvSpPr>
        <p:spPr>
          <a:xfrm>
            <a:off x="643659" y="2716349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Google Shape;55;p3" descr="KakaoTalk_Photo_2020-09-10-23-21-46.png">
            <a:extLst>
              <a:ext uri="{FF2B5EF4-FFF2-40B4-BE49-F238E27FC236}">
                <a16:creationId xmlns:a16="http://schemas.microsoft.com/office/drawing/2014/main" id="{C39E110E-DA9A-49DD-AE02-DB6584CE4C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01" y="756820"/>
            <a:ext cx="624947" cy="62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1"/>
          <p:cNvGrpSpPr/>
          <p:nvPr/>
        </p:nvGrpSpPr>
        <p:grpSpPr>
          <a:xfrm>
            <a:off x="414702" y="343094"/>
            <a:ext cx="11414237" cy="5939664"/>
            <a:chOff x="0" y="-1"/>
            <a:chExt cx="11414236" cy="5939662"/>
          </a:xfrm>
        </p:grpSpPr>
        <p:sp>
          <p:nvSpPr>
            <p:cNvPr id="290" name="Google Shape;290;p11"/>
            <p:cNvSpPr/>
            <p:nvPr/>
          </p:nvSpPr>
          <p:spPr>
            <a:xfrm>
              <a:off x="0" y="0"/>
              <a:ext cx="11414235" cy="5939661"/>
            </a:xfrm>
            <a:prstGeom prst="roundRect">
              <a:avLst>
                <a:gd name="adj" fmla="val 42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1588130" y="-1"/>
              <a:ext cx="9826106" cy="5939662"/>
            </a:xfrm>
            <a:prstGeom prst="roundRect">
              <a:avLst>
                <a:gd name="adj" fmla="val 4007"/>
              </a:avLst>
            </a:prstGeom>
            <a:gradFill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2" name="Google Shape;292;p11"/>
          <p:cNvSpPr/>
          <p:nvPr/>
        </p:nvSpPr>
        <p:spPr>
          <a:xfrm>
            <a:off x="643659" y="2706922"/>
            <a:ext cx="141677" cy="1869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3" name="Google Shape;293;p11"/>
          <p:cNvGrpSpPr/>
          <p:nvPr/>
        </p:nvGrpSpPr>
        <p:grpSpPr>
          <a:xfrm>
            <a:off x="599824" y="2045574"/>
            <a:ext cx="229347" cy="182441"/>
            <a:chOff x="-1" y="-1"/>
            <a:chExt cx="229345" cy="182440"/>
          </a:xfrm>
        </p:grpSpPr>
        <p:sp>
          <p:nvSpPr>
            <p:cNvPr id="294" name="Google Shape;294;p11"/>
            <p:cNvSpPr/>
            <p:nvPr/>
          </p:nvSpPr>
          <p:spPr>
            <a:xfrm>
              <a:off x="32724" y="36814"/>
              <a:ext cx="163896" cy="1456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12" y="0"/>
                  </a:moveTo>
                  <a:lnTo>
                    <a:pt x="24" y="10004"/>
                  </a:lnTo>
                  <a:lnTo>
                    <a:pt x="24" y="10058"/>
                  </a:lnTo>
                  <a:lnTo>
                    <a:pt x="0" y="10099"/>
                  </a:lnTo>
                  <a:lnTo>
                    <a:pt x="0" y="20238"/>
                  </a:lnTo>
                  <a:lnTo>
                    <a:pt x="24" y="20508"/>
                  </a:lnTo>
                  <a:lnTo>
                    <a:pt x="192" y="20993"/>
                  </a:lnTo>
                  <a:lnTo>
                    <a:pt x="360" y="21196"/>
                  </a:lnTo>
                  <a:lnTo>
                    <a:pt x="539" y="21384"/>
                  </a:lnTo>
                  <a:lnTo>
                    <a:pt x="971" y="21587"/>
                  </a:lnTo>
                  <a:lnTo>
                    <a:pt x="1199" y="21600"/>
                  </a:lnTo>
                  <a:lnTo>
                    <a:pt x="8415" y="21600"/>
                  </a:lnTo>
                  <a:lnTo>
                    <a:pt x="8415" y="13497"/>
                  </a:lnTo>
                  <a:lnTo>
                    <a:pt x="13209" y="13497"/>
                  </a:lnTo>
                  <a:lnTo>
                    <a:pt x="13209" y="21600"/>
                  </a:lnTo>
                  <a:lnTo>
                    <a:pt x="20413" y="21600"/>
                  </a:lnTo>
                  <a:lnTo>
                    <a:pt x="20653" y="21587"/>
                  </a:lnTo>
                  <a:lnTo>
                    <a:pt x="21073" y="21384"/>
                  </a:lnTo>
                  <a:lnTo>
                    <a:pt x="21252" y="21196"/>
                  </a:lnTo>
                  <a:lnTo>
                    <a:pt x="21408" y="20993"/>
                  </a:lnTo>
                  <a:lnTo>
                    <a:pt x="21600" y="20508"/>
                  </a:lnTo>
                  <a:lnTo>
                    <a:pt x="21600" y="10045"/>
                  </a:lnTo>
                  <a:lnTo>
                    <a:pt x="21588" y="10004"/>
                  </a:lnTo>
                  <a:lnTo>
                    <a:pt x="10812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1" y="-1"/>
              <a:ext cx="229345" cy="1074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54" y="17887"/>
                  </a:moveTo>
                  <a:lnTo>
                    <a:pt x="18517" y="12693"/>
                  </a:lnTo>
                  <a:lnTo>
                    <a:pt x="18517" y="805"/>
                  </a:lnTo>
                  <a:lnTo>
                    <a:pt x="18457" y="476"/>
                  </a:lnTo>
                  <a:lnTo>
                    <a:pt x="18405" y="329"/>
                  </a:lnTo>
                  <a:lnTo>
                    <a:pt x="18337" y="238"/>
                  </a:lnTo>
                  <a:lnTo>
                    <a:pt x="18183" y="91"/>
                  </a:lnTo>
                  <a:lnTo>
                    <a:pt x="15433" y="91"/>
                  </a:lnTo>
                  <a:lnTo>
                    <a:pt x="15271" y="238"/>
                  </a:lnTo>
                  <a:lnTo>
                    <a:pt x="15211" y="329"/>
                  </a:lnTo>
                  <a:lnTo>
                    <a:pt x="15159" y="476"/>
                  </a:lnTo>
                  <a:lnTo>
                    <a:pt x="15099" y="805"/>
                  </a:lnTo>
                  <a:lnTo>
                    <a:pt x="15091" y="988"/>
                  </a:lnTo>
                  <a:lnTo>
                    <a:pt x="15091" y="6584"/>
                  </a:lnTo>
                  <a:lnTo>
                    <a:pt x="11819" y="750"/>
                  </a:lnTo>
                  <a:lnTo>
                    <a:pt x="11597" y="421"/>
                  </a:lnTo>
                  <a:lnTo>
                    <a:pt x="11091" y="18"/>
                  </a:lnTo>
                  <a:lnTo>
                    <a:pt x="10809" y="0"/>
                  </a:lnTo>
                  <a:lnTo>
                    <a:pt x="10509" y="18"/>
                  </a:lnTo>
                  <a:lnTo>
                    <a:pt x="10003" y="421"/>
                  </a:lnTo>
                  <a:lnTo>
                    <a:pt x="9781" y="750"/>
                  </a:lnTo>
                  <a:lnTo>
                    <a:pt x="146" y="17887"/>
                  </a:lnTo>
                  <a:lnTo>
                    <a:pt x="86" y="18015"/>
                  </a:lnTo>
                  <a:lnTo>
                    <a:pt x="9" y="18308"/>
                  </a:lnTo>
                  <a:lnTo>
                    <a:pt x="0" y="18509"/>
                  </a:lnTo>
                  <a:lnTo>
                    <a:pt x="0" y="18710"/>
                  </a:lnTo>
                  <a:lnTo>
                    <a:pt x="51" y="19021"/>
                  </a:lnTo>
                  <a:lnTo>
                    <a:pt x="103" y="19167"/>
                  </a:lnTo>
                  <a:lnTo>
                    <a:pt x="925" y="21289"/>
                  </a:lnTo>
                  <a:lnTo>
                    <a:pt x="1045" y="21527"/>
                  </a:lnTo>
                  <a:lnTo>
                    <a:pt x="1208" y="21600"/>
                  </a:lnTo>
                  <a:lnTo>
                    <a:pt x="1370" y="21600"/>
                  </a:lnTo>
                  <a:lnTo>
                    <a:pt x="1533" y="21417"/>
                  </a:lnTo>
                  <a:lnTo>
                    <a:pt x="10809" y="4902"/>
                  </a:lnTo>
                  <a:lnTo>
                    <a:pt x="20075" y="21417"/>
                  </a:lnTo>
                  <a:lnTo>
                    <a:pt x="20195" y="21582"/>
                  </a:lnTo>
                  <a:lnTo>
                    <a:pt x="20358" y="21600"/>
                  </a:lnTo>
                  <a:lnTo>
                    <a:pt x="20410" y="21600"/>
                  </a:lnTo>
                  <a:lnTo>
                    <a:pt x="20564" y="21527"/>
                  </a:lnTo>
                  <a:lnTo>
                    <a:pt x="20675" y="21289"/>
                  </a:lnTo>
                  <a:lnTo>
                    <a:pt x="21514" y="19167"/>
                  </a:lnTo>
                  <a:lnTo>
                    <a:pt x="21566" y="19021"/>
                  </a:lnTo>
                  <a:lnTo>
                    <a:pt x="21600" y="18710"/>
                  </a:lnTo>
                  <a:lnTo>
                    <a:pt x="21600" y="18509"/>
                  </a:lnTo>
                  <a:lnTo>
                    <a:pt x="21591" y="18308"/>
                  </a:lnTo>
                  <a:lnTo>
                    <a:pt x="21514" y="18015"/>
                  </a:lnTo>
                  <a:lnTo>
                    <a:pt x="21454" y="17887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6" name="Google Shape;296;p11"/>
          <p:cNvSpPr/>
          <p:nvPr/>
        </p:nvSpPr>
        <p:spPr>
          <a:xfrm>
            <a:off x="657795" y="4632964"/>
            <a:ext cx="113405" cy="1907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629139" y="4004647"/>
            <a:ext cx="170717" cy="1494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0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9" name="Google Shape;299;p11"/>
          <p:cNvGrpSpPr/>
          <p:nvPr/>
        </p:nvGrpSpPr>
        <p:grpSpPr>
          <a:xfrm>
            <a:off x="613266" y="892513"/>
            <a:ext cx="323774" cy="323773"/>
            <a:chOff x="-1" y="-1"/>
            <a:chExt cx="323772" cy="323772"/>
          </a:xfrm>
        </p:grpSpPr>
        <p:sp>
          <p:nvSpPr>
            <p:cNvPr id="300" name="Google Shape;300;p11"/>
            <p:cNvSpPr/>
            <p:nvPr/>
          </p:nvSpPr>
          <p:spPr>
            <a:xfrm>
              <a:off x="-1" y="-1"/>
              <a:ext cx="323772" cy="323772"/>
            </a:xfrm>
            <a:prstGeom prst="ellipse">
              <a:avLst/>
            </a:prstGeom>
            <a:solidFill>
              <a:srgbClr val="BFBFB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01" name="Google Shape;301;p11" descr="그림 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5" y="44335"/>
              <a:ext cx="235099" cy="2350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2" name="Google Shape;302;p11"/>
          <p:cNvCxnSpPr/>
          <p:nvPr/>
        </p:nvCxnSpPr>
        <p:spPr>
          <a:xfrm>
            <a:off x="657602" y="1400175"/>
            <a:ext cx="1094998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3" name="Google Shape;303;p11"/>
          <p:cNvSpPr txBox="1"/>
          <p:nvPr/>
        </p:nvSpPr>
        <p:spPr>
          <a:xfrm>
            <a:off x="1121483" y="933015"/>
            <a:ext cx="549537" cy="3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8조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304" name="Google Shape;304;p11"/>
          <p:cNvSpPr txBox="1">
            <a:spLocks noGrp="1"/>
          </p:cNvSpPr>
          <p:nvPr>
            <p:ph type="sldNum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306" name="Google Shape;306;p11"/>
          <p:cNvSpPr/>
          <p:nvPr/>
        </p:nvSpPr>
        <p:spPr>
          <a:xfrm>
            <a:off x="2353800" y="3608115"/>
            <a:ext cx="12960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4946571" y="3608115"/>
            <a:ext cx="5921700" cy="5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8" name="Google Shape;308;p11"/>
          <p:cNvGrpSpPr/>
          <p:nvPr/>
        </p:nvGrpSpPr>
        <p:grpSpPr>
          <a:xfrm>
            <a:off x="3985125" y="3059375"/>
            <a:ext cx="2001206" cy="1148768"/>
            <a:chOff x="1784153" y="1297877"/>
            <a:chExt cx="2794200" cy="1015800"/>
          </a:xfrm>
        </p:grpSpPr>
        <p:sp>
          <p:nvSpPr>
            <p:cNvPr id="309" name="Google Shape;309;p11"/>
            <p:cNvSpPr/>
            <p:nvPr/>
          </p:nvSpPr>
          <p:spPr>
            <a:xfrm rot="5400000">
              <a:off x="1940460" y="1141577"/>
              <a:ext cx="594900" cy="907500"/>
            </a:xfrm>
            <a:prstGeom prst="rtTriangle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1"/>
            <p:cNvSpPr txBox="1"/>
            <p:nvPr/>
          </p:nvSpPr>
          <p:spPr>
            <a:xfrm>
              <a:off x="1784153" y="1297877"/>
              <a:ext cx="279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lang="en-US" sz="4500" i="0" u="none" strike="noStrike" cap="none" dirty="0">
                  <a:solidFill>
                    <a:srgbClr val="000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  <a:cs typeface="Yeon Sung"/>
                  <a:sym typeface="Yeon Sung"/>
                </a:rPr>
                <a:t>03</a:t>
              </a:r>
              <a:endParaRPr sz="4500" i="0" u="none" strike="noStrike" cap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1819074" y="1964987"/>
              <a:ext cx="953400" cy="194700"/>
            </a:xfrm>
            <a:prstGeom prst="rect">
              <a:avLst/>
            </a:prstGeom>
            <a:solidFill>
              <a:srgbClr val="ECECE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2" name="Google Shape;312;p11"/>
          <p:cNvSpPr txBox="1"/>
          <p:nvPr/>
        </p:nvSpPr>
        <p:spPr>
          <a:xfrm>
            <a:off x="3912471" y="3883300"/>
            <a:ext cx="16380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Yeon Sung"/>
                <a:sym typeface="Yeon Sung"/>
              </a:rPr>
              <a:t>구조</a:t>
            </a:r>
            <a:endParaRPr sz="1800" b="1" i="0" u="none" strike="noStrike" cap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Yeon Sung"/>
              <a:sym typeface="Yeon Sung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628247" y="3372799"/>
            <a:ext cx="172501" cy="15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55;p3" descr="KakaoTalk_Photo_2020-09-10-23-21-46.png">
            <a:extLst>
              <a:ext uri="{FF2B5EF4-FFF2-40B4-BE49-F238E27FC236}">
                <a16:creationId xmlns:a16="http://schemas.microsoft.com/office/drawing/2014/main" id="{7D93941C-E633-4CED-857F-10C8F06270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192" y="775228"/>
            <a:ext cx="624947" cy="624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A907B9-85FF-4F31-9D06-C1860D3EE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83139"/>
              </p:ext>
            </p:extLst>
          </p:nvPr>
        </p:nvGraphicFramePr>
        <p:xfrm>
          <a:off x="1010794" y="1846955"/>
          <a:ext cx="854250" cy="3204625"/>
        </p:xfrm>
        <a:graphic>
          <a:graphicData uri="http://schemas.openxmlformats.org/drawingml/2006/table">
            <a:tbl>
              <a:tblPr firstRow="1" bandRow="1">
                <a:noFill/>
                <a:tableStyleId>{03037E48-C328-4DA6-AEBC-4D78C9CE4163}</a:tableStyleId>
              </a:tblPr>
              <a:tblGrid>
                <a:gridCol w="854250">
                  <a:extLst>
                    <a:ext uri="{9D8B030D-6E8A-4147-A177-3AD203B41FA5}">
                      <a16:colId xmlns:a16="http://schemas.microsoft.com/office/drawing/2014/main" val="3687377715"/>
                    </a:ext>
                  </a:extLst>
                </a:gridCol>
              </a:tblGrid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dirty="0" err="1">
                          <a:solidFill>
                            <a:schemeClr val="accent3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개요</a:t>
                      </a:r>
                      <a:endParaRPr b="0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5021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기능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29504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구조</a:t>
                      </a:r>
                      <a:endParaRPr sz="1100" b="1" u="none" strike="noStrike" cap="none" dirty="0">
                        <a:solidFill>
                          <a:schemeClr val="tx1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6890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작업</a:t>
                      </a: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 및 </a:t>
                      </a:r>
                      <a:r>
                        <a:rPr lang="en-US" sz="1100" dirty="0" err="1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일전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08822"/>
                  </a:ext>
                </a:extLst>
              </a:tr>
              <a:tr h="6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BFBFBF"/>
                          </a:solidFill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Yeon Sung"/>
                          <a:sym typeface="Yeon Sung"/>
                        </a:rPr>
                        <a:t>Q&amp;A</a:t>
                      </a:r>
                      <a:endParaRPr sz="1100" u="none" strike="noStrike" cap="none" dirty="0">
                        <a:solidFill>
                          <a:srgbClr val="BFBFBF"/>
                        </a:solidFill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  <a:cs typeface="Yeon Sung"/>
                        <a:sym typeface="Yeon Sung"/>
                      </a:endParaRPr>
                    </a:p>
                  </a:txBody>
                  <a:tcPr marL="45725" marR="45725" marT="45725" marB="457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9914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2_Office 테마">
  <a:themeElements>
    <a:clrScheme name="12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2_Office 테마">
  <a:themeElements>
    <a:clrScheme name="12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958</Words>
  <Application>Microsoft Office PowerPoint</Application>
  <PresentationFormat>와이드스크린</PresentationFormat>
  <Paragraphs>372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Yeon Sung</vt:lpstr>
      <vt:lpstr>Arial</vt:lpstr>
      <vt:lpstr>맑은 고딕</vt:lpstr>
      <vt:lpstr>배달의민족 연성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난영</cp:lastModifiedBy>
  <cp:revision>3</cp:revision>
  <dcterms:modified xsi:type="dcterms:W3CDTF">2020-09-27T11:12:05Z</dcterms:modified>
</cp:coreProperties>
</file>